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256" r:id="rId5"/>
    <p:sldId id="258" r:id="rId6"/>
    <p:sldId id="259" r:id="rId7"/>
    <p:sldId id="284" r:id="rId8"/>
    <p:sldId id="264" r:id="rId9"/>
    <p:sldId id="265" r:id="rId10"/>
    <p:sldId id="266" r:id="rId11"/>
    <p:sldId id="267" r:id="rId12"/>
    <p:sldId id="269" r:id="rId13"/>
    <p:sldId id="261" r:id="rId14"/>
    <p:sldId id="277" r:id="rId15"/>
    <p:sldId id="263" r:id="rId16"/>
    <p:sldId id="281" r:id="rId17"/>
    <p:sldId id="270" r:id="rId18"/>
    <p:sldId id="283" r:id="rId19"/>
    <p:sldId id="285" r:id="rId20"/>
    <p:sldId id="286" r:id="rId21"/>
    <p:sldId id="287" r:id="rId22"/>
    <p:sldId id="278" r:id="rId23"/>
    <p:sldId id="271" r:id="rId24"/>
    <p:sldId id="280" r:id="rId25"/>
    <p:sldId id="282" r:id="rId26"/>
    <p:sldId id="288" r:id="rId27"/>
    <p:sldId id="289" r:id="rId28"/>
    <p:sldId id="291" r:id="rId29"/>
    <p:sldId id="298" r:id="rId30"/>
    <p:sldId id="292" r:id="rId31"/>
    <p:sldId id="293" r:id="rId32"/>
    <p:sldId id="294" r:id="rId33"/>
    <p:sldId id="297" r:id="rId34"/>
    <p:sldId id="299" r:id="rId35"/>
    <p:sldId id="300" r:id="rId36"/>
    <p:sldId id="301" r:id="rId37"/>
    <p:sldId id="302" r:id="rId38"/>
    <p:sldId id="303" r:id="rId39"/>
    <p:sldId id="304"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1" autoAdjust="0"/>
    <p:restoredTop sz="94660"/>
  </p:normalViewPr>
  <p:slideViewPr>
    <p:cSldViewPr snapToGrid="0">
      <p:cViewPr varScale="1">
        <p:scale>
          <a:sx n="116" d="100"/>
          <a:sy n="116" d="100"/>
        </p:scale>
        <p:origin x="92" y="5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Qi [COM S]" userId="a9a6d976-dd74-4879-aa62-82795eaef9f6" providerId="ADAL" clId="{C19AE005-EFDD-A848-9315-10B18305B754}"/>
    <pc:docChg chg="addSld modSld">
      <pc:chgData name="Li, Qi [COM S]" userId="a9a6d976-dd74-4879-aa62-82795eaef9f6" providerId="ADAL" clId="{C19AE005-EFDD-A848-9315-10B18305B754}" dt="2023-04-26T02:35:40.401" v="33" actId="20577"/>
      <pc:docMkLst>
        <pc:docMk/>
      </pc:docMkLst>
      <pc:sldChg chg="modSp new">
        <pc:chgData name="Li, Qi [COM S]" userId="a9a6d976-dd74-4879-aa62-82795eaef9f6" providerId="ADAL" clId="{C19AE005-EFDD-A848-9315-10B18305B754}" dt="2023-04-26T02:35:40.401" v="33" actId="20577"/>
        <pc:sldMkLst>
          <pc:docMk/>
          <pc:sldMk cId="238828998" sldId="278"/>
        </pc:sldMkLst>
        <pc:spChg chg="mod">
          <ac:chgData name="Li, Qi [COM S]" userId="a9a6d976-dd74-4879-aa62-82795eaef9f6" providerId="ADAL" clId="{C19AE005-EFDD-A848-9315-10B18305B754}" dt="2023-04-26T02:35:40.401" v="33" actId="20577"/>
          <ac:spMkLst>
            <pc:docMk/>
            <pc:sldMk cId="238828998" sldId="278"/>
            <ac:spMk id="2" creationId="{C2B75723-56F2-F1E4-8377-858895733672}"/>
          </ac:spMkLst>
        </pc:spChg>
        <pc:spChg chg="mod">
          <ac:chgData name="Li, Qi [COM S]" userId="a9a6d976-dd74-4879-aa62-82795eaef9f6" providerId="ADAL" clId="{C19AE005-EFDD-A848-9315-10B18305B754}" dt="2023-04-26T02:35:02.582" v="3" actId="1576"/>
          <ac:spMkLst>
            <pc:docMk/>
            <pc:sldMk cId="238828998" sldId="278"/>
            <ac:spMk id="3" creationId="{5D205B23-30BF-E665-AE50-B2D2D4BC3606}"/>
          </ac:spMkLst>
        </pc:sp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17.08099" units="1/cm"/>
          <inkml:channelProperty channel="Y" name="resolution" value="1090.77893" units="1/cm"/>
          <inkml:channelProperty channel="F" name="resolution" value="5.68611" units="1/deg"/>
          <inkml:channelProperty channel="T" name="resolution" value="1" units="1/dev"/>
        </inkml:channelProperties>
      </inkml:inkSource>
      <inkml:timestamp xml:id="ts0" timeString="2018-11-01T15:17:40.008"/>
    </inkml:context>
    <inkml:brush xml:id="br0">
      <inkml:brushProperty name="width" value="0.05292" units="cm"/>
      <inkml:brushProperty name="height" value="0.05292" units="cm"/>
      <inkml:brushProperty name="color" value="#FF0000"/>
    </inkml:brush>
  </inkml:definitions>
  <inkml:trace contextRef="#ctx0" brushRef="#br0">23188 12653 939 0,'0'0'124'0,"0"0"-72"0,0 0 18 16,0 0-36-16,0 0-32 0,0 0-2 15,0 0-12-15,0 0-28 0,-2 0-27 16,1 1-34-16,1 0-39 0,-8 6-18 16,-1 0-66-16,-1 3-110 0</inkml:trace>
  <inkml:trace contextRef="#ctx0" brushRef="#br0" timeOffset="6848.976">27101 17030 484 0,'0'0'123'0,"0"0"-123"15,0 0-75-15,0 0-91 0,0 0-63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A3B97-3237-40B4-A132-B87BA151FDDA}"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E28DA-2A89-43B2-85EB-4A90A483E3C2}" type="slidenum">
              <a:rPr lang="en-US" smtClean="0"/>
              <a:t>‹#›</a:t>
            </a:fld>
            <a:endParaRPr lang="en-US"/>
          </a:p>
        </p:txBody>
      </p:sp>
    </p:spTree>
    <p:extLst>
      <p:ext uri="{BB962C8B-B14F-4D97-AF65-F5344CB8AC3E}">
        <p14:creationId xmlns:p14="http://schemas.microsoft.com/office/powerpoint/2010/main" val="15218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829b6ce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829b6ce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450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829b6ce63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829b6ce63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722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69C16F-83A6-4654-ACB4-E3597022A30B}" type="slidenum">
              <a:rPr lang="en-US" altLang="en-US">
                <a:solidFill>
                  <a:prstClr val="black"/>
                </a:solidFill>
              </a:rPr>
              <a:pPr>
                <a:spcBef>
                  <a:spcPct val="0"/>
                </a:spcBef>
              </a:pPr>
              <a:t>16</a:t>
            </a:fld>
            <a:endParaRPr lang="en-US" altLang="en-US">
              <a:solidFill>
                <a:prstClr val="black"/>
              </a:solidFill>
            </a:endParaRPr>
          </a:p>
        </p:txBody>
      </p:sp>
      <p:sp>
        <p:nvSpPr>
          <p:cNvPr id="88067" name="Rectangle 2"/>
          <p:cNvSpPr>
            <a:spLocks noGrp="1" noRot="1" noChangeAspect="1" noChangeArrowheads="1" noTextEdit="1"/>
          </p:cNvSpPr>
          <p:nvPr>
            <p:ph type="sldImg"/>
          </p:nvPr>
        </p:nvSpPr>
        <p:spPr>
          <a:xfrm>
            <a:off x="441325" y="698500"/>
            <a:ext cx="6132513" cy="3451225"/>
          </a:xfrm>
          <a:ln w="12700" cap="flat">
            <a:solidFill>
              <a:schemeClr val="tx1"/>
            </a:solidFill>
          </a:ln>
        </p:spPr>
      </p:sp>
      <p:sp>
        <p:nvSpPr>
          <p:cNvPr id="88068" name="Rectangle 3"/>
          <p:cNvSpPr>
            <a:spLocks noGrp="1" noChangeArrowheads="1"/>
          </p:cNvSpPr>
          <p:nvPr>
            <p:ph type="body" idx="1"/>
          </p:nvPr>
        </p:nvSpPr>
        <p:spPr>
          <a:xfrm>
            <a:off x="935038" y="4387850"/>
            <a:ext cx="5140325" cy="41576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48" tIns="43673" rIns="87348" bIns="43673"/>
          <a:lstStyle/>
          <a:p>
            <a:endParaRPr lang="en-US" altLang="en-US" dirty="0"/>
          </a:p>
        </p:txBody>
      </p:sp>
    </p:spTree>
    <p:extLst>
      <p:ext uri="{BB962C8B-B14F-4D97-AF65-F5344CB8AC3E}">
        <p14:creationId xmlns:p14="http://schemas.microsoft.com/office/powerpoint/2010/main" val="53040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69C16F-83A6-4654-ACB4-E3597022A30B}" type="slidenum">
              <a:rPr lang="en-US" altLang="en-US">
                <a:solidFill>
                  <a:prstClr val="black"/>
                </a:solidFill>
              </a:rPr>
              <a:pPr>
                <a:spcBef>
                  <a:spcPct val="0"/>
                </a:spcBef>
              </a:pPr>
              <a:t>17</a:t>
            </a:fld>
            <a:endParaRPr lang="en-US" altLang="en-US">
              <a:solidFill>
                <a:prstClr val="black"/>
              </a:solidFill>
            </a:endParaRPr>
          </a:p>
        </p:txBody>
      </p:sp>
      <p:sp>
        <p:nvSpPr>
          <p:cNvPr id="88067" name="Rectangle 2"/>
          <p:cNvSpPr>
            <a:spLocks noGrp="1" noRot="1" noChangeAspect="1" noChangeArrowheads="1" noTextEdit="1"/>
          </p:cNvSpPr>
          <p:nvPr>
            <p:ph type="sldImg"/>
          </p:nvPr>
        </p:nvSpPr>
        <p:spPr>
          <a:xfrm>
            <a:off x="441325" y="698500"/>
            <a:ext cx="6132513" cy="3451225"/>
          </a:xfrm>
          <a:ln w="12700" cap="flat">
            <a:solidFill>
              <a:schemeClr val="tx1"/>
            </a:solidFill>
          </a:ln>
        </p:spPr>
      </p:sp>
      <p:sp>
        <p:nvSpPr>
          <p:cNvPr id="88068" name="Rectangle 3"/>
          <p:cNvSpPr>
            <a:spLocks noGrp="1" noChangeArrowheads="1"/>
          </p:cNvSpPr>
          <p:nvPr>
            <p:ph type="body" idx="1"/>
          </p:nvPr>
        </p:nvSpPr>
        <p:spPr>
          <a:xfrm>
            <a:off x="935038" y="4387850"/>
            <a:ext cx="5140325" cy="41576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48" tIns="43673" rIns="87348" bIns="43673"/>
          <a:lstStyle/>
          <a:p>
            <a:endParaRPr lang="en-US" altLang="en-US"/>
          </a:p>
        </p:txBody>
      </p:sp>
    </p:spTree>
    <p:extLst>
      <p:ext uri="{BB962C8B-B14F-4D97-AF65-F5344CB8AC3E}">
        <p14:creationId xmlns:p14="http://schemas.microsoft.com/office/powerpoint/2010/main" val="3943837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8558DE-5F4D-4D4D-8157-80D78941E4AA}" type="slidenum">
              <a:rPr lang="en-US" altLang="en-US">
                <a:solidFill>
                  <a:prstClr val="black"/>
                </a:solidFill>
              </a:rPr>
              <a:pPr>
                <a:spcBef>
                  <a:spcPct val="0"/>
                </a:spcBef>
              </a:pPr>
              <a:t>18</a:t>
            </a:fld>
            <a:endParaRPr lang="en-US" altLang="en-US">
              <a:solidFill>
                <a:prstClr val="black"/>
              </a:solidFill>
            </a:endParaRPr>
          </a:p>
        </p:txBody>
      </p:sp>
      <p:sp>
        <p:nvSpPr>
          <p:cNvPr id="89091" name="Rectangle 2"/>
          <p:cNvSpPr>
            <a:spLocks noGrp="1" noRot="1" noChangeAspect="1" noChangeArrowheads="1" noTextEdit="1"/>
          </p:cNvSpPr>
          <p:nvPr>
            <p:ph type="sldImg"/>
          </p:nvPr>
        </p:nvSpPr>
        <p:spPr>
          <a:xfrm>
            <a:off x="441325" y="698500"/>
            <a:ext cx="6132513" cy="3451225"/>
          </a:xfrm>
          <a:ln w="12700" cap="flat">
            <a:solidFill>
              <a:schemeClr val="tx1"/>
            </a:solidFill>
          </a:ln>
        </p:spPr>
      </p:sp>
      <p:sp>
        <p:nvSpPr>
          <p:cNvPr id="89092" name="Rectangle 3"/>
          <p:cNvSpPr>
            <a:spLocks noGrp="1" noChangeArrowheads="1"/>
          </p:cNvSpPr>
          <p:nvPr>
            <p:ph type="body" idx="1"/>
          </p:nvPr>
        </p:nvSpPr>
        <p:spPr>
          <a:xfrm>
            <a:off x="935038" y="4387850"/>
            <a:ext cx="5140325" cy="41576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48" tIns="43673" rIns="87348" bIns="43673"/>
          <a:lstStyle/>
          <a:p>
            <a:endParaRPr lang="en-US" altLang="en-US"/>
          </a:p>
        </p:txBody>
      </p:sp>
    </p:spTree>
    <p:extLst>
      <p:ext uri="{BB962C8B-B14F-4D97-AF65-F5344CB8AC3E}">
        <p14:creationId xmlns:p14="http://schemas.microsoft.com/office/powerpoint/2010/main" val="2073204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829b6ce6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829b6ce6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6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829b6ce6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829b6ce6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841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829b6ce6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829b6ce6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523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F8110F-5CB8-4B7A-89C2-96B671E6053B}" type="slidenum">
              <a:rPr lang="en-US" smtClean="0"/>
              <a:t>23</a:t>
            </a:fld>
            <a:endParaRPr lang="en-US"/>
          </a:p>
        </p:txBody>
      </p:sp>
    </p:spTree>
    <p:extLst>
      <p:ext uri="{BB962C8B-B14F-4D97-AF65-F5344CB8AC3E}">
        <p14:creationId xmlns:p14="http://schemas.microsoft.com/office/powerpoint/2010/main" val="4188298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24</a:t>
            </a:fld>
            <a:endParaRPr lang="en-US"/>
          </a:p>
        </p:txBody>
      </p:sp>
    </p:spTree>
    <p:extLst>
      <p:ext uri="{BB962C8B-B14F-4D97-AF65-F5344CB8AC3E}">
        <p14:creationId xmlns:p14="http://schemas.microsoft.com/office/powerpoint/2010/main" val="4086804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69C16F-83A6-4654-ACB4-E3597022A30B}" type="slidenum">
              <a:rPr lang="en-US" altLang="en-US"/>
              <a:pPr>
                <a:spcBef>
                  <a:spcPct val="0"/>
                </a:spcBef>
              </a:pPr>
              <a:t>26</a:t>
            </a:fld>
            <a:endParaRPr lang="en-US" altLang="en-US"/>
          </a:p>
        </p:txBody>
      </p:sp>
      <p:sp>
        <p:nvSpPr>
          <p:cNvPr id="88067" name="Rectangle 2"/>
          <p:cNvSpPr>
            <a:spLocks noGrp="1" noRot="1" noChangeAspect="1" noChangeArrowheads="1" noTextEdit="1"/>
          </p:cNvSpPr>
          <p:nvPr>
            <p:ph type="sldImg"/>
          </p:nvPr>
        </p:nvSpPr>
        <p:spPr>
          <a:xfrm>
            <a:off x="441325" y="698500"/>
            <a:ext cx="6132513" cy="3451225"/>
          </a:xfrm>
          <a:ln w="12700" cap="flat">
            <a:solidFill>
              <a:schemeClr val="tx1"/>
            </a:solidFill>
          </a:ln>
        </p:spPr>
      </p:sp>
      <p:sp>
        <p:nvSpPr>
          <p:cNvPr id="88068" name="Rectangle 3"/>
          <p:cNvSpPr>
            <a:spLocks noGrp="1" noChangeArrowheads="1"/>
          </p:cNvSpPr>
          <p:nvPr>
            <p:ph type="body" idx="1"/>
          </p:nvPr>
        </p:nvSpPr>
        <p:spPr>
          <a:xfrm>
            <a:off x="935038" y="4387850"/>
            <a:ext cx="5140325" cy="41576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48" tIns="43673" rIns="87348" bIns="43673"/>
          <a:lstStyle/>
          <a:p>
            <a:endParaRPr lang="en-US" altLang="en-US"/>
          </a:p>
        </p:txBody>
      </p:sp>
    </p:spTree>
    <p:extLst>
      <p:ext uri="{BB962C8B-B14F-4D97-AF65-F5344CB8AC3E}">
        <p14:creationId xmlns:p14="http://schemas.microsoft.com/office/powerpoint/2010/main" val="3613002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829b6ce6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829b6ce6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202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F8110F-5CB8-4B7A-89C2-96B671E6053B}" type="slidenum">
              <a:rPr lang="en-US" smtClean="0"/>
              <a:t>28</a:t>
            </a:fld>
            <a:endParaRPr lang="en-US"/>
          </a:p>
        </p:txBody>
      </p:sp>
    </p:spTree>
    <p:extLst>
      <p:ext uri="{BB962C8B-B14F-4D97-AF65-F5344CB8AC3E}">
        <p14:creationId xmlns:p14="http://schemas.microsoft.com/office/powerpoint/2010/main" val="930244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31</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0694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4303c2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4303c2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10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94efb849d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94efb849d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96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829b6ce6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829b6ce63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4303c2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4303c2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01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829b6ce63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829b6ce63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839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829b6ce6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829b6ce6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66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829b6ce6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829b6ce6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96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A5AA7E9-6022-4EB6-AA03-7A153EB3E66D}"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1563349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5AA7E9-6022-4EB6-AA03-7A153EB3E66D}"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25989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5AA7E9-6022-4EB6-AA03-7A153EB3E66D}"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2730631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3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30"/>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Clr>
                <a:schemeClr val="dk1"/>
              </a:buClr>
              <a:buSzPts val="1800"/>
              <a:buChar char="●"/>
              <a:defRPr>
                <a:solidFill>
                  <a:schemeClr val="dk1"/>
                </a:solidFill>
              </a:defRPr>
            </a:lvl1pPr>
            <a:lvl2pPr marL="1219170" lvl="1" indent="-423323" rtl="0">
              <a:spcBef>
                <a:spcPts val="2133"/>
              </a:spcBef>
              <a:spcAft>
                <a:spcPts val="0"/>
              </a:spcAft>
              <a:buClr>
                <a:schemeClr val="dk1"/>
              </a:buClr>
              <a:buSzPts val="1400"/>
              <a:buChar char="○"/>
              <a:defRPr>
                <a:solidFill>
                  <a:schemeClr val="dk1"/>
                </a:solidFill>
              </a:defRPr>
            </a:lvl2pPr>
            <a:lvl3pPr marL="1828754" lvl="2" indent="-423323" rtl="0">
              <a:spcBef>
                <a:spcPts val="2133"/>
              </a:spcBef>
              <a:spcAft>
                <a:spcPts val="0"/>
              </a:spcAft>
              <a:buClr>
                <a:schemeClr val="dk1"/>
              </a:buClr>
              <a:buSzPts val="1400"/>
              <a:buChar char="■"/>
              <a:defRPr>
                <a:solidFill>
                  <a:schemeClr val="dk1"/>
                </a:solidFill>
              </a:defRPr>
            </a:lvl3pPr>
            <a:lvl4pPr marL="2438339" lvl="3" indent="-423323" rtl="0">
              <a:spcBef>
                <a:spcPts val="2133"/>
              </a:spcBef>
              <a:spcAft>
                <a:spcPts val="0"/>
              </a:spcAft>
              <a:buClr>
                <a:schemeClr val="dk1"/>
              </a:buClr>
              <a:buSzPts val="1400"/>
              <a:buChar char="●"/>
              <a:defRPr>
                <a:solidFill>
                  <a:schemeClr val="dk1"/>
                </a:solidFill>
              </a:defRPr>
            </a:lvl4pPr>
            <a:lvl5pPr marL="3047924" lvl="4" indent="-423323" rtl="0">
              <a:spcBef>
                <a:spcPts val="2133"/>
              </a:spcBef>
              <a:spcAft>
                <a:spcPts val="0"/>
              </a:spcAft>
              <a:buClr>
                <a:schemeClr val="dk1"/>
              </a:buClr>
              <a:buSzPts val="1400"/>
              <a:buChar char="○"/>
              <a:defRPr>
                <a:solidFill>
                  <a:schemeClr val="dk1"/>
                </a:solidFill>
              </a:defRPr>
            </a:lvl5pPr>
            <a:lvl6pPr marL="3657509" lvl="5" indent="-423323" rtl="0">
              <a:spcBef>
                <a:spcPts val="2133"/>
              </a:spcBef>
              <a:spcAft>
                <a:spcPts val="0"/>
              </a:spcAft>
              <a:buClr>
                <a:schemeClr val="dk1"/>
              </a:buClr>
              <a:buSzPts val="1400"/>
              <a:buChar char="■"/>
              <a:defRPr>
                <a:solidFill>
                  <a:schemeClr val="dk1"/>
                </a:solidFill>
              </a:defRPr>
            </a:lvl6pPr>
            <a:lvl7pPr marL="4267093" lvl="6" indent="-423323" rtl="0">
              <a:spcBef>
                <a:spcPts val="2133"/>
              </a:spcBef>
              <a:spcAft>
                <a:spcPts val="0"/>
              </a:spcAft>
              <a:buClr>
                <a:schemeClr val="dk1"/>
              </a:buClr>
              <a:buSzPts val="1400"/>
              <a:buChar char="●"/>
              <a:defRPr>
                <a:solidFill>
                  <a:schemeClr val="dk1"/>
                </a:solidFill>
              </a:defRPr>
            </a:lvl7pPr>
            <a:lvl8pPr marL="4876678" lvl="7" indent="-423323" rtl="0">
              <a:spcBef>
                <a:spcPts val="2133"/>
              </a:spcBef>
              <a:spcAft>
                <a:spcPts val="0"/>
              </a:spcAft>
              <a:buClr>
                <a:schemeClr val="dk1"/>
              </a:buClr>
              <a:buSzPts val="1400"/>
              <a:buChar char="○"/>
              <a:defRPr>
                <a:solidFill>
                  <a:schemeClr val="dk1"/>
                </a:solidFill>
              </a:defRPr>
            </a:lvl8pPr>
            <a:lvl9pPr marL="5486263" lvl="8" indent="-423323" rtl="0">
              <a:spcBef>
                <a:spcPts val="2133"/>
              </a:spcBef>
              <a:spcAft>
                <a:spcPts val="2133"/>
              </a:spcAft>
              <a:buClr>
                <a:schemeClr val="dk1"/>
              </a:buClr>
              <a:buSzPts val="1400"/>
              <a:buChar char="■"/>
              <a:defRPr>
                <a:solidFill>
                  <a:schemeClr val="dk1"/>
                </a:solidFill>
              </a:defRPr>
            </a:lvl9pPr>
          </a:lstStyle>
          <a:p>
            <a:endParaRPr/>
          </a:p>
        </p:txBody>
      </p:sp>
      <p:sp>
        <p:nvSpPr>
          <p:cNvPr id="112" name="Google Shape;112;p3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06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5AA7E9-6022-4EB6-AA03-7A153EB3E66D}"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4220854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5AA7E9-6022-4EB6-AA03-7A153EB3E66D}"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318409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5AA7E9-6022-4EB6-AA03-7A153EB3E66D}"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295245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5AA7E9-6022-4EB6-AA03-7A153EB3E66D}" type="datetimeFigureOut">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3836659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5AA7E9-6022-4EB6-AA03-7A153EB3E66D}" type="datetimeFigureOut">
              <a:rPr lang="en-US" smtClean="0"/>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2721326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AA7E9-6022-4EB6-AA03-7A153EB3E66D}" type="datetimeFigureOut">
              <a:rPr lang="en-US" smtClean="0"/>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1726006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5AA7E9-6022-4EB6-AA03-7A153EB3E66D}"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170061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5AA7E9-6022-4EB6-AA03-7A153EB3E66D}"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3C4626-9CE9-4CF9-9B3E-FDCCD3E5680B}" type="slidenum">
              <a:rPr lang="en-US" smtClean="0"/>
              <a:t>‹#›</a:t>
            </a:fld>
            <a:endParaRPr lang="en-US"/>
          </a:p>
        </p:txBody>
      </p:sp>
    </p:spTree>
    <p:extLst>
      <p:ext uri="{BB962C8B-B14F-4D97-AF65-F5344CB8AC3E}">
        <p14:creationId xmlns:p14="http://schemas.microsoft.com/office/powerpoint/2010/main" val="400919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5AA7E9-6022-4EB6-AA03-7A153EB3E66D}" type="datetimeFigureOut">
              <a:rPr lang="en-US" smtClean="0"/>
              <a:t>5/12/2025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C4626-9CE9-4CF9-9B3E-FDCCD3E5680B}" type="slidenum">
              <a:rPr lang="en-US" smtClean="0"/>
              <a:t>‹#›</a:t>
            </a:fld>
            <a:endParaRPr lang="en-US"/>
          </a:p>
        </p:txBody>
      </p:sp>
    </p:spTree>
    <p:extLst>
      <p:ext uri="{BB962C8B-B14F-4D97-AF65-F5344CB8AC3E}">
        <p14:creationId xmlns:p14="http://schemas.microsoft.com/office/powerpoint/2010/main" val="3333233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d2UccTPnl4w&amp;t=1s" TargetMode="External"/><Relationship Id="rId2" Type="http://schemas.openxmlformats.org/officeDocument/2006/relationships/hyperlink" Target="https://youtu.be/y2BVTW09vck"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6472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50"/>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223" name="Google Shape;223;p50"/>
          <p:cNvSpPr txBox="1"/>
          <p:nvPr/>
        </p:nvSpPr>
        <p:spPr>
          <a:xfrm>
            <a:off x="186467" y="912533"/>
            <a:ext cx="10686400" cy="5636000"/>
          </a:xfrm>
          <a:prstGeom prst="rect">
            <a:avLst/>
          </a:prstGeom>
          <a:noFill/>
          <a:ln>
            <a:noFill/>
          </a:ln>
        </p:spPr>
        <p:txBody>
          <a:bodyPr spcFirstLastPara="1" wrap="square" lIns="121900" tIns="121900" rIns="121900" bIns="121900" anchor="t" anchorCtr="0">
            <a:noAutofit/>
          </a:bodyPr>
          <a:lstStyle/>
          <a:p>
            <a:pPr algn="ctr"/>
            <a:r>
              <a:rPr lang="en" sz="4800" b="1">
                <a:latin typeface="Proxima Nova"/>
                <a:ea typeface="Proxima Nova"/>
                <a:cs typeface="Proxima Nova"/>
                <a:sym typeface="Proxima Nova"/>
              </a:rPr>
              <a:t>Key Vocabulary</a:t>
            </a:r>
            <a:endParaRPr sz="4000">
              <a:latin typeface="Proxima Nova"/>
              <a:ea typeface="Proxima Nova"/>
              <a:cs typeface="Proxima Nova"/>
              <a:sym typeface="Proxima Nova"/>
            </a:endParaRPr>
          </a:p>
          <a:p>
            <a:pPr algn="ctr"/>
            <a:endParaRPr sz="4000">
              <a:latin typeface="Proxima Nova"/>
              <a:ea typeface="Proxima Nova"/>
              <a:cs typeface="Proxima Nova"/>
              <a:sym typeface="Proxima Nova"/>
            </a:endParaRPr>
          </a:p>
          <a:p>
            <a:pPr marL="609585" marR="422725" indent="-558786">
              <a:buSzPts val="3000"/>
              <a:buFont typeface="Proxima Nova"/>
              <a:buChar char="●"/>
            </a:pPr>
            <a:r>
              <a:rPr lang="en" sz="4000" b="1">
                <a:latin typeface="Proxima Nova"/>
                <a:ea typeface="Proxima Nova"/>
                <a:cs typeface="Proxima Nova"/>
                <a:sym typeface="Proxima Nova"/>
              </a:rPr>
              <a:t>Unsupervised Learning - </a:t>
            </a:r>
            <a:r>
              <a:rPr lang="en" sz="4000">
                <a:latin typeface="Proxima Nova"/>
                <a:ea typeface="Proxima Nova"/>
                <a:cs typeface="Proxima Nova"/>
                <a:sym typeface="Proxima Nova"/>
              </a:rPr>
              <a:t>finding patterns in data that doesn’t have any labels</a:t>
            </a:r>
            <a:br>
              <a:rPr lang="en" sz="4000">
                <a:latin typeface="Proxima Nova"/>
                <a:ea typeface="Proxima Nova"/>
                <a:cs typeface="Proxima Nova"/>
                <a:sym typeface="Proxima Nova"/>
              </a:rPr>
            </a:br>
            <a:endParaRPr sz="4000">
              <a:latin typeface="Proxima Nova"/>
              <a:ea typeface="Proxima Nova"/>
              <a:cs typeface="Proxima Nova"/>
              <a:sym typeface="Proxima Nova"/>
            </a:endParaRPr>
          </a:p>
          <a:p>
            <a:pPr marL="609585" marR="422725" indent="-558786">
              <a:buSzPts val="3000"/>
              <a:buFont typeface="Proxima Nova"/>
              <a:buChar char="●"/>
            </a:pPr>
            <a:r>
              <a:rPr lang="en" sz="4000" b="1">
                <a:solidFill>
                  <a:schemeClr val="dk1"/>
                </a:solidFill>
                <a:latin typeface="Proxima Nova"/>
                <a:ea typeface="Proxima Nova"/>
                <a:cs typeface="Proxima Nova"/>
                <a:sym typeface="Proxima Nova"/>
              </a:rPr>
              <a:t>Features - </a:t>
            </a:r>
            <a:r>
              <a:rPr lang="en" sz="4000">
                <a:solidFill>
                  <a:schemeClr val="dk1"/>
                </a:solidFill>
                <a:latin typeface="Proxima Nova"/>
                <a:ea typeface="Proxima Nova"/>
                <a:cs typeface="Proxima Nova"/>
                <a:sym typeface="Proxima Nova"/>
              </a:rPr>
              <a:t>the inputs that the model uses to make decisions</a:t>
            </a:r>
            <a:endParaRPr sz="4000">
              <a:solidFill>
                <a:schemeClr val="dk1"/>
              </a:solidFill>
              <a:latin typeface="Proxima Nova"/>
              <a:ea typeface="Proxima Nova"/>
              <a:cs typeface="Proxima Nova"/>
              <a:sym typeface="Proxima Nova"/>
            </a:endParaRPr>
          </a:p>
          <a:p>
            <a:pPr marL="3505112" marR="422725" indent="-3428914">
              <a:buClr>
                <a:srgbClr val="000000"/>
              </a:buClr>
              <a:buSzPts val="1100"/>
            </a:pPr>
            <a:endParaRPr sz="4000" b="1">
              <a:latin typeface="Proxima Nova"/>
              <a:ea typeface="Proxima Nova"/>
              <a:cs typeface="Proxima Nova"/>
              <a:sym typeface="Proxima Nova"/>
            </a:endParaRPr>
          </a:p>
          <a:p>
            <a:pPr algn="ctr">
              <a:buClr>
                <a:srgbClr val="000000"/>
              </a:buClr>
              <a:buSzPts val="1100"/>
            </a:pPr>
            <a:endParaRPr sz="4800">
              <a:solidFill>
                <a:srgbClr val="000000"/>
              </a:solidFill>
              <a:latin typeface="Proxima Nova"/>
              <a:ea typeface="Proxima Nova"/>
              <a:cs typeface="Proxima Nova"/>
              <a:sym typeface="Proxima Nova"/>
            </a:endParaRPr>
          </a:p>
          <a:p>
            <a:pPr algn="ctr">
              <a:buClr>
                <a:srgbClr val="000000"/>
              </a:buClr>
              <a:buSzPts val="1100"/>
            </a:pPr>
            <a:endParaRPr sz="4800">
              <a:solidFill>
                <a:srgbClr val="000000"/>
              </a:solidFill>
              <a:latin typeface="Proxima Nova"/>
              <a:ea typeface="Proxima Nova"/>
              <a:cs typeface="Proxima Nova"/>
              <a:sym typeface="Proxima Nova"/>
            </a:endParaRPr>
          </a:p>
          <a:p>
            <a:pPr>
              <a:buClr>
                <a:srgbClr val="000000"/>
              </a:buClr>
              <a:buSzPts val="1100"/>
            </a:pPr>
            <a:endParaRPr sz="4800">
              <a:solidFill>
                <a:srgbClr val="000000"/>
              </a:solidFill>
              <a:latin typeface="Proxima Nova"/>
              <a:ea typeface="Proxima Nova"/>
              <a:cs typeface="Proxima Nova"/>
              <a:sym typeface="Proxima Nova"/>
            </a:endParaRPr>
          </a:p>
          <a:p>
            <a:pPr algn="ctr"/>
            <a:endParaRPr sz="4800">
              <a:latin typeface="Proxima Nova"/>
              <a:ea typeface="Proxima Nova"/>
              <a:cs typeface="Proxima Nova"/>
              <a:sym typeface="Proxima Nova"/>
            </a:endParaRPr>
          </a:p>
          <a:p>
            <a:pPr algn="ctr"/>
            <a:endParaRPr sz="4800">
              <a:solidFill>
                <a:srgbClr val="000000"/>
              </a:solidFill>
              <a:latin typeface="Proxima Nova"/>
              <a:ea typeface="Proxima Nova"/>
              <a:cs typeface="Proxima Nova"/>
              <a:sym typeface="Proxima Nova"/>
            </a:endParaRPr>
          </a:p>
        </p:txBody>
      </p:sp>
      <p:sp>
        <p:nvSpPr>
          <p:cNvPr id="224" name="Google Shape;224;p50"/>
          <p:cNvSpPr txBox="1"/>
          <p:nvPr/>
        </p:nvSpPr>
        <p:spPr>
          <a:xfrm>
            <a:off x="10072700" y="6172200"/>
            <a:ext cx="557200" cy="451302"/>
          </a:xfrm>
          <a:prstGeom prst="rect">
            <a:avLst/>
          </a:prstGeom>
          <a:solidFill>
            <a:srgbClr val="EFEFEF"/>
          </a:solidFill>
          <a:ln>
            <a:noFill/>
          </a:ln>
        </p:spPr>
        <p:txBody>
          <a:bodyPr spcFirstLastPara="1" wrap="square" lIns="121900" tIns="121900" rIns="121900" bIns="121900" anchor="t" anchorCtr="0">
            <a:spAutoFit/>
          </a:bodyPr>
          <a:lstStyle/>
          <a:p>
            <a:r>
              <a:rPr lang="en" sz="1333"/>
              <a:t>124</a:t>
            </a:r>
            <a:endParaRPr sz="1333"/>
          </a:p>
        </p:txBody>
      </p:sp>
      <p:sp>
        <p:nvSpPr>
          <p:cNvPr id="225" name="Google Shape;225;p50"/>
          <p:cNvSpPr txBox="1"/>
          <p:nvPr/>
        </p:nvSpPr>
        <p:spPr>
          <a:xfrm>
            <a:off x="10629900" y="5972167"/>
            <a:ext cx="557200" cy="451302"/>
          </a:xfrm>
          <a:prstGeom prst="rect">
            <a:avLst/>
          </a:prstGeom>
          <a:solidFill>
            <a:srgbClr val="EFEFEF"/>
          </a:solidFill>
          <a:ln>
            <a:noFill/>
          </a:ln>
        </p:spPr>
        <p:txBody>
          <a:bodyPr spcFirstLastPara="1" wrap="square" lIns="121900" tIns="121900" rIns="121900" bIns="121900" anchor="t" anchorCtr="0">
            <a:spAutoFit/>
          </a:bodyPr>
          <a:lstStyle/>
          <a:p>
            <a:r>
              <a:rPr lang="en" sz="1333"/>
              <a:t>223</a:t>
            </a:r>
            <a:endParaRPr sz="1333"/>
          </a:p>
        </p:txBody>
      </p:sp>
      <p:sp>
        <p:nvSpPr>
          <p:cNvPr id="226" name="Google Shape;226;p50"/>
          <p:cNvSpPr txBox="1"/>
          <p:nvPr/>
        </p:nvSpPr>
        <p:spPr>
          <a:xfrm>
            <a:off x="11187100" y="6243633"/>
            <a:ext cx="557200" cy="451302"/>
          </a:xfrm>
          <a:prstGeom prst="rect">
            <a:avLst/>
          </a:prstGeom>
          <a:solidFill>
            <a:srgbClr val="EFEFEF"/>
          </a:solidFill>
          <a:ln>
            <a:noFill/>
          </a:ln>
        </p:spPr>
        <p:txBody>
          <a:bodyPr spcFirstLastPara="1" wrap="square" lIns="121900" tIns="121900" rIns="121900" bIns="121900" anchor="t" anchorCtr="0">
            <a:spAutoFit/>
          </a:bodyPr>
          <a:lstStyle/>
          <a:p>
            <a:r>
              <a:rPr lang="en" sz="1333"/>
              <a:t>64</a:t>
            </a:r>
            <a:endParaRPr sz="1333"/>
          </a:p>
        </p:txBody>
      </p:sp>
      <p:sp>
        <p:nvSpPr>
          <p:cNvPr id="227" name="Google Shape;227;p50"/>
          <p:cNvSpPr txBox="1"/>
          <p:nvPr/>
        </p:nvSpPr>
        <p:spPr>
          <a:xfrm>
            <a:off x="11634800" y="5972167"/>
            <a:ext cx="557200" cy="451302"/>
          </a:xfrm>
          <a:prstGeom prst="rect">
            <a:avLst/>
          </a:prstGeom>
          <a:solidFill>
            <a:srgbClr val="EFEFEF"/>
          </a:solidFill>
          <a:ln>
            <a:noFill/>
          </a:ln>
        </p:spPr>
        <p:txBody>
          <a:bodyPr spcFirstLastPara="1" wrap="square" lIns="121900" tIns="121900" rIns="121900" bIns="121900" anchor="t" anchorCtr="0">
            <a:spAutoFit/>
          </a:bodyPr>
          <a:lstStyle/>
          <a:p>
            <a:r>
              <a:rPr lang="en" sz="1333"/>
              <a:t>185</a:t>
            </a:r>
            <a:endParaRPr sz="1333"/>
          </a:p>
        </p:txBody>
      </p:sp>
      <p:pic>
        <p:nvPicPr>
          <p:cNvPr id="228" name="Google Shape;228;p50"/>
          <p:cNvPicPr preferRelativeResize="0"/>
          <p:nvPr/>
        </p:nvPicPr>
        <p:blipFill>
          <a:blip r:embed="rId3">
            <a:alphaModFix/>
          </a:blip>
          <a:stretch>
            <a:fillRect/>
          </a:stretch>
        </p:blipFill>
        <p:spPr>
          <a:xfrm>
            <a:off x="10541135" y="3777933"/>
            <a:ext cx="1650867" cy="3080067"/>
          </a:xfrm>
          <a:prstGeom prst="rect">
            <a:avLst/>
          </a:prstGeom>
          <a:noFill/>
          <a:ln>
            <a:noFill/>
          </a:ln>
        </p:spPr>
      </p:pic>
    </p:spTree>
    <p:extLst>
      <p:ext uri="{BB962C8B-B14F-4D97-AF65-F5344CB8AC3E}">
        <p14:creationId xmlns:p14="http://schemas.microsoft.com/office/powerpoint/2010/main" val="304976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6"/>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193" name="Google Shape;193;p46"/>
          <p:cNvSpPr txBox="1"/>
          <p:nvPr/>
        </p:nvSpPr>
        <p:spPr>
          <a:xfrm>
            <a:off x="-133" y="408133"/>
            <a:ext cx="12192000" cy="1000000"/>
          </a:xfrm>
          <a:prstGeom prst="rect">
            <a:avLst/>
          </a:prstGeom>
          <a:noFill/>
          <a:ln>
            <a:noFill/>
          </a:ln>
        </p:spPr>
        <p:txBody>
          <a:bodyPr spcFirstLastPara="1" wrap="square" lIns="121900" tIns="121900" rIns="121900" bIns="121900" anchor="t" anchorCtr="0">
            <a:noAutofit/>
          </a:bodyPr>
          <a:lstStyle/>
          <a:p>
            <a:pPr algn="ctr"/>
            <a:r>
              <a:rPr lang="en" sz="4800" b="1">
                <a:latin typeface="Proxima Nova"/>
                <a:ea typeface="Proxima Nova"/>
                <a:cs typeface="Proxima Nova"/>
                <a:sym typeface="Proxima Nova"/>
              </a:rPr>
              <a:t>Types of Machine Learning</a:t>
            </a:r>
            <a:endParaRPr sz="4800" b="1">
              <a:latin typeface="Proxima Nova"/>
              <a:ea typeface="Proxima Nova"/>
              <a:cs typeface="Proxima Nova"/>
              <a:sym typeface="Proxima Nova"/>
            </a:endParaRPr>
          </a:p>
        </p:txBody>
      </p:sp>
      <p:sp>
        <p:nvSpPr>
          <p:cNvPr id="194" name="Google Shape;194;p46"/>
          <p:cNvSpPr txBox="1"/>
          <p:nvPr/>
        </p:nvSpPr>
        <p:spPr>
          <a:xfrm>
            <a:off x="672867" y="1523100"/>
            <a:ext cx="11008400" cy="3864688"/>
          </a:xfrm>
          <a:prstGeom prst="rect">
            <a:avLst/>
          </a:prstGeom>
          <a:noFill/>
          <a:ln>
            <a:noFill/>
          </a:ln>
        </p:spPr>
        <p:txBody>
          <a:bodyPr spcFirstLastPara="1" wrap="square" lIns="121900" tIns="121900" rIns="121900" bIns="121900" anchor="t" anchorCtr="0">
            <a:noAutofit/>
          </a:bodyPr>
          <a:lstStyle/>
          <a:p>
            <a:pPr algn="ctr"/>
            <a:endParaRPr lang="en-US" sz="2400" dirty="0">
              <a:latin typeface="Proxima Nova"/>
              <a:ea typeface="Proxima Nova"/>
              <a:cs typeface="Proxima Nova"/>
              <a:sym typeface="Proxima Nova"/>
            </a:endParaRPr>
          </a:p>
          <a:p>
            <a:pPr algn="ctr"/>
            <a:r>
              <a:rPr lang="en-US" sz="2400" b="1" dirty="0">
                <a:latin typeface="Proxima Nova"/>
                <a:ea typeface="Proxima Nova"/>
                <a:cs typeface="Proxima Nova"/>
                <a:sym typeface="Proxima Nova"/>
              </a:rPr>
              <a:t>Activity 2</a:t>
            </a:r>
            <a:r>
              <a:rPr lang="en-US" sz="2400" b="1" dirty="0" smtClean="0">
                <a:latin typeface="Proxima Nova"/>
                <a:ea typeface="Proxima Nova"/>
                <a:cs typeface="Proxima Nova"/>
                <a:sym typeface="Proxima Nova"/>
              </a:rPr>
              <a:t>:</a:t>
            </a:r>
            <a:endParaRPr lang="en-US" sz="2400" b="1" dirty="0">
              <a:latin typeface="Proxima Nova"/>
              <a:ea typeface="Proxima Nova"/>
              <a:cs typeface="Proxima Nova"/>
              <a:sym typeface="Proxima Nova"/>
            </a:endParaRPr>
          </a:p>
          <a:p>
            <a:pPr algn="ctr"/>
            <a:r>
              <a:rPr lang="en-US" sz="2400" b="1" dirty="0">
                <a:latin typeface="Proxima Nova"/>
                <a:ea typeface="Proxima Nova"/>
                <a:cs typeface="Proxima Nova"/>
                <a:sym typeface="Proxima Nova"/>
              </a:rPr>
              <a:t>Classify the </a:t>
            </a:r>
            <a:r>
              <a:rPr lang="en-US" sz="2400" b="1" dirty="0" smtClean="0">
                <a:latin typeface="Proxima Nova"/>
                <a:ea typeface="Proxima Nova"/>
                <a:cs typeface="Proxima Nova"/>
                <a:sym typeface="Proxima Nova"/>
              </a:rPr>
              <a:t>words </a:t>
            </a:r>
            <a:r>
              <a:rPr lang="en-US" sz="2400" b="1" dirty="0">
                <a:latin typeface="Proxima Nova"/>
                <a:ea typeface="Proxima Nova"/>
                <a:cs typeface="Proxima Nova"/>
                <a:sym typeface="Proxima Nova"/>
              </a:rPr>
              <a:t>into the corresponding categories</a:t>
            </a:r>
            <a:endParaRPr sz="2400" b="1" dirty="0">
              <a:latin typeface="Proxima Nova"/>
              <a:ea typeface="Proxima Nova"/>
              <a:cs typeface="Proxima Nova"/>
              <a:sym typeface="Proxima Nova"/>
            </a:endParaRPr>
          </a:p>
          <a:p>
            <a:endParaRPr sz="2400" dirty="0">
              <a:latin typeface="Proxima Nova"/>
              <a:ea typeface="Proxima Nova"/>
              <a:cs typeface="Proxima Nova"/>
              <a:sym typeface="Proxima Nova"/>
            </a:endParaRPr>
          </a:p>
        </p:txBody>
      </p:sp>
      <p:sp>
        <p:nvSpPr>
          <p:cNvPr id="2" name="Rectangle 1"/>
          <p:cNvSpPr/>
          <p:nvPr/>
        </p:nvSpPr>
        <p:spPr>
          <a:xfrm>
            <a:off x="781396" y="2981281"/>
            <a:ext cx="10218227" cy="2677656"/>
          </a:xfrm>
          <a:prstGeom prst="rect">
            <a:avLst/>
          </a:prstGeom>
        </p:spPr>
        <p:txBody>
          <a:bodyPr wrap="square">
            <a:spAutoFit/>
          </a:bodyPr>
          <a:lstStyle/>
          <a:p>
            <a:r>
              <a:rPr lang="en-US" sz="2400" dirty="0"/>
              <a:t>To many, </a:t>
            </a:r>
            <a:r>
              <a:rPr lang="en-US" sz="2400" b="1" dirty="0">
                <a:solidFill>
                  <a:srgbClr val="C00000"/>
                </a:solidFill>
              </a:rPr>
              <a:t>Messi</a:t>
            </a:r>
            <a:r>
              <a:rPr lang="en-US" sz="2400" dirty="0"/>
              <a:t> leading his country of Argentina to a World Cup is like a prerequisite for him to be regarded as the greatest. </a:t>
            </a:r>
            <a:endParaRPr lang="en-US" sz="2400" dirty="0" smtClean="0"/>
          </a:p>
          <a:p>
            <a:endParaRPr lang="en-US" sz="2400" dirty="0" smtClean="0"/>
          </a:p>
          <a:p>
            <a:endParaRPr lang="en-US" sz="2400" dirty="0"/>
          </a:p>
          <a:p>
            <a:r>
              <a:rPr lang="en-US" sz="2400" dirty="0"/>
              <a:t>Students line up to ask Brock Purdy questions during a communication studies class in early November. </a:t>
            </a:r>
          </a:p>
          <a:p>
            <a:endParaRPr lang="en-US" sz="2400" dirty="0"/>
          </a:p>
        </p:txBody>
      </p:sp>
    </p:spTree>
    <p:extLst>
      <p:ext uri="{BB962C8B-B14F-4D97-AF65-F5344CB8AC3E}">
        <p14:creationId xmlns:p14="http://schemas.microsoft.com/office/powerpoint/2010/main" val="344917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5"/>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261" name="Google Shape;261;p55"/>
          <p:cNvSpPr txBox="1"/>
          <p:nvPr/>
        </p:nvSpPr>
        <p:spPr>
          <a:xfrm>
            <a:off x="186467" y="912533"/>
            <a:ext cx="12005600" cy="5636000"/>
          </a:xfrm>
          <a:prstGeom prst="rect">
            <a:avLst/>
          </a:prstGeom>
          <a:noFill/>
          <a:ln>
            <a:noFill/>
          </a:ln>
        </p:spPr>
        <p:txBody>
          <a:bodyPr spcFirstLastPara="1" wrap="square" lIns="121900" tIns="121900" rIns="121900" bIns="121900" anchor="t" anchorCtr="0">
            <a:noAutofit/>
          </a:bodyPr>
          <a:lstStyle/>
          <a:p>
            <a:pPr algn="ctr"/>
            <a:r>
              <a:rPr lang="en" sz="4800" b="1" dirty="0">
                <a:latin typeface="Proxima Nova"/>
                <a:ea typeface="Proxima Nova"/>
                <a:cs typeface="Proxima Nova"/>
                <a:sym typeface="Proxima Nova"/>
              </a:rPr>
              <a:t>Key Vocabulary</a:t>
            </a:r>
            <a:endParaRPr sz="4000" dirty="0">
              <a:latin typeface="Proxima Nova"/>
              <a:ea typeface="Proxima Nova"/>
              <a:cs typeface="Proxima Nova"/>
              <a:sym typeface="Proxima Nova"/>
            </a:endParaRPr>
          </a:p>
          <a:p>
            <a:pPr algn="ctr"/>
            <a:endParaRPr sz="4000" dirty="0">
              <a:latin typeface="Proxima Nova"/>
              <a:ea typeface="Proxima Nova"/>
              <a:cs typeface="Proxima Nova"/>
              <a:sym typeface="Proxima Nova"/>
            </a:endParaRPr>
          </a:p>
          <a:p>
            <a:pPr marL="609585" marR="422725" indent="-558786">
              <a:buSzPts val="3000"/>
              <a:buFont typeface="Proxima Nova"/>
              <a:buChar char="●"/>
            </a:pPr>
            <a:r>
              <a:rPr lang="en" sz="4000" b="1" dirty="0">
                <a:latin typeface="Proxima Nova"/>
                <a:ea typeface="Proxima Nova"/>
                <a:cs typeface="Proxima Nova"/>
                <a:sym typeface="Proxima Nova"/>
              </a:rPr>
              <a:t>Supervised Learning -</a:t>
            </a:r>
            <a:r>
              <a:rPr lang="en" sz="4000" dirty="0">
                <a:latin typeface="Proxima Nova"/>
                <a:ea typeface="Proxima Nova"/>
                <a:cs typeface="Proxima Nova"/>
                <a:sym typeface="Proxima Nova"/>
              </a:rPr>
              <a:t> When a human trains a model to learn with examples</a:t>
            </a:r>
            <a:r>
              <a:rPr lang="en" sz="4000" dirty="0" smtClean="0">
                <a:latin typeface="Proxima Nova"/>
                <a:ea typeface="Proxima Nova"/>
                <a:cs typeface="Proxima Nova"/>
                <a:sym typeface="Proxima Nova"/>
              </a:rPr>
              <a:t>.</a:t>
            </a:r>
          </a:p>
          <a:p>
            <a:pPr marL="609585" marR="422725" indent="-558786">
              <a:buSzPts val="3000"/>
              <a:buFont typeface="Proxima Nova"/>
              <a:buChar char="●"/>
            </a:pPr>
            <a:endParaRPr sz="4000" dirty="0" smtClean="0">
              <a:latin typeface="Proxima Nova"/>
              <a:ea typeface="Proxima Nova"/>
              <a:cs typeface="Proxima Nova"/>
              <a:sym typeface="Proxima Nova"/>
            </a:endParaRPr>
          </a:p>
          <a:p>
            <a:pPr marL="609585" marR="422725"/>
            <a:endParaRPr sz="4000" b="1" dirty="0">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buClr>
                <a:srgbClr val="000000"/>
              </a:buClr>
              <a:buSzPts val="1100"/>
            </a:pPr>
            <a:endParaRPr sz="4800" dirty="0">
              <a:solidFill>
                <a:srgbClr val="000000"/>
              </a:solidFill>
              <a:latin typeface="Proxima Nova"/>
              <a:ea typeface="Proxima Nova"/>
              <a:cs typeface="Proxima Nova"/>
              <a:sym typeface="Proxima Nova"/>
            </a:endParaRPr>
          </a:p>
          <a:p>
            <a:pPr algn="ctr"/>
            <a:endParaRPr sz="4800" dirty="0">
              <a:latin typeface="Proxima Nova"/>
              <a:ea typeface="Proxima Nova"/>
              <a:cs typeface="Proxima Nova"/>
              <a:sym typeface="Proxima Nova"/>
            </a:endParaRPr>
          </a:p>
          <a:p>
            <a:pPr algn="ctr"/>
            <a:endParaRPr sz="4800" dirty="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188877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56"/>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268" name="Google Shape;268;p56"/>
          <p:cNvSpPr txBox="1"/>
          <p:nvPr/>
        </p:nvSpPr>
        <p:spPr>
          <a:xfrm>
            <a:off x="186467" y="912533"/>
            <a:ext cx="12005600" cy="5636000"/>
          </a:xfrm>
          <a:prstGeom prst="rect">
            <a:avLst/>
          </a:prstGeom>
          <a:noFill/>
          <a:ln>
            <a:noFill/>
          </a:ln>
        </p:spPr>
        <p:txBody>
          <a:bodyPr spcFirstLastPara="1" wrap="square" lIns="121900" tIns="121900" rIns="121900" bIns="121900" anchor="t" anchorCtr="0">
            <a:noAutofit/>
          </a:bodyPr>
          <a:lstStyle/>
          <a:p>
            <a:pPr algn="ctr"/>
            <a:r>
              <a:rPr lang="en" sz="4800" b="1" dirty="0">
                <a:latin typeface="Proxima Nova"/>
                <a:ea typeface="Proxima Nova"/>
                <a:cs typeface="Proxima Nova"/>
                <a:sym typeface="Proxima Nova"/>
              </a:rPr>
              <a:t>Key Vocabulary</a:t>
            </a:r>
            <a:endParaRPr sz="4000" dirty="0">
              <a:latin typeface="Proxima Nova"/>
              <a:ea typeface="Proxima Nova"/>
              <a:cs typeface="Proxima Nova"/>
              <a:sym typeface="Proxima Nova"/>
            </a:endParaRPr>
          </a:p>
          <a:p>
            <a:pPr algn="ctr"/>
            <a:endParaRPr sz="4000" dirty="0">
              <a:latin typeface="Proxima Nova"/>
              <a:ea typeface="Proxima Nova"/>
              <a:cs typeface="Proxima Nova"/>
              <a:sym typeface="Proxima Nova"/>
            </a:endParaRPr>
          </a:p>
          <a:p>
            <a:pPr marL="609585" marR="422725" indent="-558786">
              <a:buSzPts val="3000"/>
              <a:buFont typeface="Proxima Nova"/>
              <a:buChar char="●"/>
            </a:pPr>
            <a:r>
              <a:rPr lang="en" sz="4000" b="1" dirty="0">
                <a:latin typeface="Proxima Nova"/>
                <a:ea typeface="Proxima Nova"/>
                <a:cs typeface="Proxima Nova"/>
                <a:sym typeface="Proxima Nova"/>
              </a:rPr>
              <a:t>Training</a:t>
            </a:r>
            <a:r>
              <a:rPr lang="en" sz="4000" dirty="0">
                <a:latin typeface="Proxima Nova"/>
                <a:ea typeface="Proxima Nova"/>
                <a:cs typeface="Proxima Nova"/>
                <a:sym typeface="Proxima Nova"/>
              </a:rPr>
              <a:t> - the process of giving </a:t>
            </a:r>
            <a:r>
              <a:rPr lang="en" sz="4000" dirty="0" smtClean="0">
                <a:latin typeface="Proxima Nova"/>
                <a:ea typeface="Proxima Nova"/>
                <a:cs typeface="Proxima Nova"/>
                <a:sym typeface="Proxima Nova"/>
              </a:rPr>
              <a:t>examples </a:t>
            </a:r>
            <a:r>
              <a:rPr lang="en" sz="4000" dirty="0">
                <a:latin typeface="Proxima Nova"/>
                <a:ea typeface="Proxima Nova"/>
                <a:cs typeface="Proxima Nova"/>
                <a:sym typeface="Proxima Nova"/>
              </a:rPr>
              <a:t>to a model so it can </a:t>
            </a:r>
            <a:r>
              <a:rPr lang="en" sz="4000" dirty="0" smtClean="0">
                <a:latin typeface="Proxima Nova"/>
                <a:ea typeface="Proxima Nova"/>
                <a:cs typeface="Proxima Nova"/>
                <a:sym typeface="Proxima Nova"/>
              </a:rPr>
              <a:t>learn</a:t>
            </a:r>
          </a:p>
          <a:p>
            <a:pPr marL="609585" marR="422725" indent="-558786">
              <a:buSzPts val="3000"/>
              <a:buFont typeface="Proxima Nova"/>
              <a:buChar char="●"/>
            </a:pPr>
            <a:r>
              <a:rPr lang="en-US" sz="4000" b="1" dirty="0" smtClean="0">
                <a:latin typeface="Proxima Nova"/>
                <a:ea typeface="Proxima Nova"/>
                <a:cs typeface="Proxima Nova"/>
                <a:sym typeface="Proxima Nova"/>
              </a:rPr>
              <a:t>Testing </a:t>
            </a:r>
            <a:r>
              <a:rPr lang="en-US" sz="4000" dirty="0" smtClean="0">
                <a:latin typeface="Proxima Nova"/>
                <a:ea typeface="Proxima Nova"/>
                <a:cs typeface="Proxima Nova"/>
                <a:sym typeface="Proxima Nova"/>
              </a:rPr>
              <a:t>- </a:t>
            </a:r>
            <a:r>
              <a:rPr lang="en-US" sz="4000" dirty="0">
                <a:latin typeface="Proxima Nova"/>
                <a:ea typeface="Proxima Nova"/>
                <a:cs typeface="Proxima Nova"/>
                <a:sym typeface="Proxima Nova"/>
              </a:rPr>
              <a:t>the </a:t>
            </a:r>
            <a:r>
              <a:rPr lang="en-US" sz="4000" dirty="0" smtClean="0">
                <a:latin typeface="Proxima Nova"/>
                <a:ea typeface="Proxima Nova"/>
                <a:cs typeface="Proxima Nova"/>
                <a:sym typeface="Proxima Nova"/>
              </a:rPr>
              <a:t>process of giving a new example to a model to predict</a:t>
            </a:r>
            <a:endParaRPr sz="4000" dirty="0">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buClr>
                <a:srgbClr val="000000"/>
              </a:buClr>
              <a:buSzPts val="1100"/>
            </a:pPr>
            <a:endParaRPr sz="4800" dirty="0">
              <a:solidFill>
                <a:srgbClr val="000000"/>
              </a:solidFill>
              <a:latin typeface="Proxima Nova"/>
              <a:ea typeface="Proxima Nova"/>
              <a:cs typeface="Proxima Nova"/>
              <a:sym typeface="Proxima Nova"/>
            </a:endParaRPr>
          </a:p>
          <a:p>
            <a:pPr algn="ctr"/>
            <a:endParaRPr sz="4800" dirty="0">
              <a:latin typeface="Proxima Nova"/>
              <a:ea typeface="Proxima Nova"/>
              <a:cs typeface="Proxima Nova"/>
              <a:sym typeface="Proxima Nova"/>
            </a:endParaRPr>
          </a:p>
          <a:p>
            <a:pPr algn="ctr"/>
            <a:endParaRPr sz="4800" dirty="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256857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56"/>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268" name="Google Shape;268;p56"/>
          <p:cNvSpPr txBox="1"/>
          <p:nvPr/>
        </p:nvSpPr>
        <p:spPr>
          <a:xfrm>
            <a:off x="186467" y="912533"/>
            <a:ext cx="12005600" cy="5636000"/>
          </a:xfrm>
          <a:prstGeom prst="rect">
            <a:avLst/>
          </a:prstGeom>
          <a:noFill/>
          <a:ln>
            <a:noFill/>
          </a:ln>
        </p:spPr>
        <p:txBody>
          <a:bodyPr spcFirstLastPara="1" wrap="square" lIns="121900" tIns="121900" rIns="121900" bIns="121900" anchor="t" anchorCtr="0">
            <a:noAutofit/>
          </a:bodyPr>
          <a:lstStyle/>
          <a:p>
            <a:pPr algn="ctr"/>
            <a:r>
              <a:rPr lang="en" sz="4800" b="1" dirty="0">
                <a:latin typeface="Proxima Nova"/>
                <a:ea typeface="Proxima Nova"/>
                <a:cs typeface="Proxima Nova"/>
                <a:sym typeface="Proxima Nova"/>
              </a:rPr>
              <a:t>Key Vocabulary</a:t>
            </a:r>
            <a:endParaRPr sz="4000" dirty="0">
              <a:latin typeface="Proxima Nova"/>
              <a:ea typeface="Proxima Nova"/>
              <a:cs typeface="Proxima Nova"/>
              <a:sym typeface="Proxima Nova"/>
            </a:endParaRPr>
          </a:p>
          <a:p>
            <a:pPr algn="ctr"/>
            <a:endParaRPr sz="4000" dirty="0">
              <a:latin typeface="Proxima Nova"/>
              <a:ea typeface="Proxima Nova"/>
              <a:cs typeface="Proxima Nova"/>
              <a:sym typeface="Proxima Nova"/>
            </a:endParaRPr>
          </a:p>
          <a:p>
            <a:pPr marL="609585" marR="422725" indent="-558786">
              <a:buSzPts val="3000"/>
              <a:buFont typeface="Proxima Nova"/>
              <a:buChar char="●"/>
            </a:pPr>
            <a:r>
              <a:rPr lang="en" sz="4000" b="1" dirty="0" smtClean="0">
                <a:latin typeface="Proxima Nova"/>
                <a:ea typeface="Proxima Nova"/>
                <a:cs typeface="Proxima Nova"/>
                <a:sym typeface="Proxima Nova"/>
              </a:rPr>
              <a:t>Label</a:t>
            </a:r>
            <a:r>
              <a:rPr lang="en" sz="4000" dirty="0" smtClean="0">
                <a:latin typeface="Proxima Nova"/>
                <a:ea typeface="Proxima Nova"/>
                <a:cs typeface="Proxima Nova"/>
                <a:sym typeface="Proxima Nova"/>
              </a:rPr>
              <a:t> </a:t>
            </a:r>
            <a:r>
              <a:rPr lang="en" sz="4000" dirty="0">
                <a:latin typeface="Proxima Nova"/>
                <a:ea typeface="Proxima Nova"/>
                <a:cs typeface="Proxima Nova"/>
                <a:sym typeface="Proxima Nova"/>
              </a:rPr>
              <a:t>- the output you are </a:t>
            </a:r>
            <a:r>
              <a:rPr lang="en" sz="4000" dirty="0" smtClean="0">
                <a:latin typeface="Proxima Nova"/>
                <a:ea typeface="Proxima Nova"/>
                <a:cs typeface="Proxima Nova"/>
                <a:sym typeface="Proxima Nova"/>
              </a:rPr>
              <a:t>trying </a:t>
            </a:r>
            <a:r>
              <a:rPr lang="en" sz="4000" dirty="0">
                <a:latin typeface="Proxima Nova"/>
                <a:ea typeface="Proxima Nova"/>
                <a:cs typeface="Proxima Nova"/>
                <a:sym typeface="Proxima Nova"/>
              </a:rPr>
              <a:t>to decide or predict </a:t>
            </a:r>
            <a:r>
              <a:rPr lang="en" sz="4000" dirty="0" smtClean="0">
                <a:latin typeface="Proxima Nova"/>
                <a:ea typeface="Proxima Nova"/>
                <a:cs typeface="Proxima Nova"/>
                <a:sym typeface="Proxima Nova"/>
              </a:rPr>
              <a:t>with </a:t>
            </a:r>
            <a:r>
              <a:rPr lang="en" sz="4000" dirty="0">
                <a:latin typeface="Proxima Nova"/>
                <a:ea typeface="Proxima Nova"/>
                <a:cs typeface="Proxima Nova"/>
                <a:sym typeface="Proxima Nova"/>
              </a:rPr>
              <a:t>a </a:t>
            </a:r>
            <a:r>
              <a:rPr lang="en" sz="4000" dirty="0" smtClean="0">
                <a:latin typeface="Proxima Nova"/>
                <a:ea typeface="Proxima Nova"/>
                <a:cs typeface="Proxima Nova"/>
                <a:sym typeface="Proxima Nova"/>
              </a:rPr>
              <a:t>model. It is also the </a:t>
            </a:r>
            <a:r>
              <a:rPr lang="en-US" sz="4000" dirty="0" smtClean="0">
                <a:latin typeface="Proxima Nova"/>
                <a:ea typeface="Proxima Nova"/>
                <a:cs typeface="Proxima Nova"/>
                <a:sym typeface="Proxima Nova"/>
              </a:rPr>
              <a:t>outcomes </a:t>
            </a:r>
            <a:r>
              <a:rPr lang="en-US" sz="4000" dirty="0">
                <a:latin typeface="Proxima Nova"/>
                <a:ea typeface="Proxima Nova"/>
                <a:cs typeface="Proxima Nova"/>
                <a:sym typeface="Proxima Nova"/>
              </a:rPr>
              <a:t>that the model learns to associate with the input features during training.</a:t>
            </a:r>
            <a:endParaRPr sz="4000" dirty="0">
              <a:latin typeface="Proxima Nova"/>
              <a:ea typeface="Proxima Nova"/>
              <a:cs typeface="Proxima Nova"/>
              <a:sym typeface="Proxima Nova"/>
            </a:endParaRPr>
          </a:p>
          <a:p>
            <a:pPr marL="3505112" marR="422725" indent="-3428914">
              <a:buClr>
                <a:srgbClr val="000000"/>
              </a:buClr>
              <a:buSzPts val="1100"/>
            </a:pPr>
            <a:endParaRPr sz="4000" dirty="0">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buClr>
                <a:srgbClr val="000000"/>
              </a:buClr>
              <a:buSzPts val="1100"/>
            </a:pPr>
            <a:endParaRPr sz="4800" dirty="0">
              <a:solidFill>
                <a:srgbClr val="000000"/>
              </a:solidFill>
              <a:latin typeface="Proxima Nova"/>
              <a:ea typeface="Proxima Nova"/>
              <a:cs typeface="Proxima Nova"/>
              <a:sym typeface="Proxima Nova"/>
            </a:endParaRPr>
          </a:p>
          <a:p>
            <a:pPr algn="ctr"/>
            <a:endParaRPr sz="4800" dirty="0">
              <a:latin typeface="Proxima Nova"/>
              <a:ea typeface="Proxima Nova"/>
              <a:cs typeface="Proxima Nova"/>
              <a:sym typeface="Proxima Nova"/>
            </a:endParaRPr>
          </a:p>
          <a:p>
            <a:pPr algn="ctr"/>
            <a:endParaRPr sz="4800" dirty="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363702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5"/>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261" name="Google Shape;261;p55"/>
          <p:cNvSpPr txBox="1"/>
          <p:nvPr/>
        </p:nvSpPr>
        <p:spPr>
          <a:xfrm>
            <a:off x="186467" y="912533"/>
            <a:ext cx="12005600" cy="5636000"/>
          </a:xfrm>
          <a:prstGeom prst="rect">
            <a:avLst/>
          </a:prstGeom>
          <a:noFill/>
          <a:ln>
            <a:noFill/>
          </a:ln>
        </p:spPr>
        <p:txBody>
          <a:bodyPr spcFirstLastPara="1" wrap="square" lIns="121900" tIns="121900" rIns="121900" bIns="121900" anchor="t" anchorCtr="0">
            <a:noAutofit/>
          </a:bodyPr>
          <a:lstStyle/>
          <a:p>
            <a:pPr algn="ctr"/>
            <a:r>
              <a:rPr lang="en" sz="4800" b="1" dirty="0">
                <a:latin typeface="Proxima Nova"/>
                <a:ea typeface="Proxima Nova"/>
                <a:cs typeface="Proxima Nova"/>
                <a:sym typeface="Proxima Nova"/>
              </a:rPr>
              <a:t>Key Vocabulary</a:t>
            </a:r>
            <a:endParaRPr sz="4000" dirty="0">
              <a:latin typeface="Proxima Nova"/>
              <a:ea typeface="Proxima Nova"/>
              <a:cs typeface="Proxima Nova"/>
              <a:sym typeface="Proxima Nova"/>
            </a:endParaRPr>
          </a:p>
          <a:p>
            <a:pPr algn="ctr"/>
            <a:endParaRPr sz="4000" dirty="0">
              <a:latin typeface="Proxima Nova"/>
              <a:ea typeface="Proxima Nova"/>
              <a:cs typeface="Proxima Nova"/>
              <a:sym typeface="Proxima Nova"/>
            </a:endParaRPr>
          </a:p>
          <a:p>
            <a:pPr marL="609585" marR="422725" indent="-558786">
              <a:buSzPts val="3000"/>
              <a:buFont typeface="Proxima Nova"/>
              <a:buChar char="●"/>
            </a:pPr>
            <a:r>
              <a:rPr lang="en" sz="4000" b="1" dirty="0" smtClean="0">
                <a:latin typeface="Proxima Nova"/>
                <a:ea typeface="Proxima Nova"/>
                <a:cs typeface="Proxima Nova"/>
                <a:sym typeface="Proxima Nova"/>
              </a:rPr>
              <a:t>Classification -</a:t>
            </a:r>
            <a:r>
              <a:rPr lang="en" sz="4000" dirty="0" smtClean="0">
                <a:latin typeface="Proxima Nova"/>
                <a:ea typeface="Proxima Nova"/>
                <a:cs typeface="Proxima Nova"/>
                <a:sym typeface="Proxima Nova"/>
              </a:rPr>
              <a:t> </a:t>
            </a:r>
            <a:r>
              <a:rPr lang="en-US" sz="4000" dirty="0" smtClean="0">
                <a:latin typeface="Proxima Nova"/>
                <a:ea typeface="Proxima Nova"/>
                <a:cs typeface="Proxima Nova"/>
                <a:sym typeface="Proxima Nova"/>
              </a:rPr>
              <a:t>task of predicting a discrete class label for an example</a:t>
            </a:r>
            <a:r>
              <a:rPr lang="en" sz="4000" dirty="0" smtClean="0">
                <a:latin typeface="Proxima Nova"/>
                <a:ea typeface="Proxima Nova"/>
                <a:cs typeface="Proxima Nova"/>
                <a:sym typeface="Proxima Nova"/>
              </a:rPr>
              <a:t>.</a:t>
            </a:r>
          </a:p>
          <a:p>
            <a:pPr marL="609585" marR="422725" indent="-558786">
              <a:buSzPts val="3000"/>
              <a:buFont typeface="Proxima Nova"/>
              <a:buChar char="●"/>
            </a:pPr>
            <a:r>
              <a:rPr lang="en" sz="4000" b="1" dirty="0" smtClean="0">
                <a:latin typeface="Proxima Nova"/>
                <a:ea typeface="Proxima Nova"/>
                <a:cs typeface="Proxima Nova"/>
                <a:sym typeface="Proxima Nova"/>
              </a:rPr>
              <a:t>Regression -</a:t>
            </a:r>
            <a:r>
              <a:rPr lang="en" sz="4000" dirty="0" smtClean="0">
                <a:latin typeface="Proxima Nova"/>
                <a:ea typeface="Proxima Nova"/>
                <a:cs typeface="Proxima Nova"/>
                <a:sym typeface="Proxima Nova"/>
              </a:rPr>
              <a:t> </a:t>
            </a:r>
            <a:r>
              <a:rPr lang="en-US" sz="4000" dirty="0" smtClean="0">
                <a:latin typeface="Proxima Nova"/>
                <a:ea typeface="Proxima Nova"/>
                <a:cs typeface="Proxima Nova"/>
                <a:sym typeface="Proxima Nova"/>
              </a:rPr>
              <a:t>task of predicting a continuous quantity for an example</a:t>
            </a:r>
            <a:r>
              <a:rPr lang="en" sz="4000" dirty="0" smtClean="0">
                <a:latin typeface="Proxima Nova"/>
                <a:ea typeface="Proxima Nova"/>
                <a:cs typeface="Proxima Nova"/>
                <a:sym typeface="Proxima Nova"/>
              </a:rPr>
              <a:t>.</a:t>
            </a:r>
          </a:p>
          <a:p>
            <a:pPr marL="609585" marR="422725" indent="-558786">
              <a:buSzPts val="3000"/>
              <a:buFont typeface="Proxima Nova"/>
              <a:buChar char="●"/>
            </a:pPr>
            <a:endParaRPr sz="4000" dirty="0" smtClean="0">
              <a:latin typeface="Proxima Nova"/>
              <a:ea typeface="Proxima Nova"/>
              <a:cs typeface="Proxima Nova"/>
              <a:sym typeface="Proxima Nova"/>
            </a:endParaRPr>
          </a:p>
          <a:p>
            <a:pPr marL="609585" marR="422725"/>
            <a:endParaRPr sz="4000" b="1" dirty="0">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buClr>
                <a:srgbClr val="000000"/>
              </a:buClr>
              <a:buSzPts val="1100"/>
            </a:pPr>
            <a:endParaRPr sz="4800" dirty="0">
              <a:solidFill>
                <a:srgbClr val="000000"/>
              </a:solidFill>
              <a:latin typeface="Proxima Nova"/>
              <a:ea typeface="Proxima Nova"/>
              <a:cs typeface="Proxima Nova"/>
              <a:sym typeface="Proxima Nova"/>
            </a:endParaRPr>
          </a:p>
          <a:p>
            <a:pPr algn="ctr"/>
            <a:endParaRPr sz="4800" dirty="0">
              <a:latin typeface="Proxima Nova"/>
              <a:ea typeface="Proxima Nova"/>
              <a:cs typeface="Proxima Nova"/>
              <a:sym typeface="Proxima Nova"/>
            </a:endParaRPr>
          </a:p>
          <a:p>
            <a:pPr algn="ctr"/>
            <a:endParaRPr sz="4800" dirty="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929286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913987" y="164920"/>
            <a:ext cx="10991850" cy="885825"/>
          </a:xfrm>
          <a:noFill/>
        </p:spPr>
        <p:txBody>
          <a:bodyPr vert="horz" lIns="92075" tIns="46038" rIns="92075" bIns="46038" rtlCol="0" anchor="b">
            <a:normAutofit/>
          </a:bodyPr>
          <a:lstStyle/>
          <a:p>
            <a:pPr algn="ctr"/>
            <a:r>
              <a:rPr lang="en-US" sz="4000" b="1" dirty="0" smtClean="0">
                <a:latin typeface="Proxima Nova"/>
                <a:ea typeface="Proxima Nova"/>
                <a:cs typeface="Proxima Nova"/>
                <a:sym typeface="Proxima Nova"/>
              </a:rPr>
              <a:t>Summary</a:t>
            </a:r>
            <a:endParaRPr lang="en-US" sz="3200" dirty="0">
              <a:latin typeface="Proxima Nova"/>
              <a:ea typeface="Proxima Nova"/>
              <a:cs typeface="Proxima Nova"/>
              <a:sym typeface="Proxima Nova"/>
            </a:endParaRPr>
          </a:p>
        </p:txBody>
      </p:sp>
      <p:sp>
        <p:nvSpPr>
          <p:cNvPr id="6148" name="Rectangle 3"/>
          <p:cNvSpPr>
            <a:spLocks noGrp="1" noChangeArrowheads="1"/>
          </p:cNvSpPr>
          <p:nvPr>
            <p:ph type="body" idx="1"/>
          </p:nvPr>
        </p:nvSpPr>
        <p:spPr>
          <a:xfrm>
            <a:off x="532022" y="1191652"/>
            <a:ext cx="10848975" cy="2182993"/>
          </a:xfrm>
          <a:noFill/>
        </p:spPr>
        <p:txBody>
          <a:bodyPr vert="horz" lIns="92075" tIns="46038" rIns="92075" bIns="46038" rtlCol="0">
            <a:noAutofit/>
          </a:bodyPr>
          <a:lstStyle/>
          <a:p>
            <a:pPr eaLnBrk="1" hangingPunct="1">
              <a:lnSpc>
                <a:spcPct val="130000"/>
              </a:lnSpc>
            </a:pPr>
            <a:r>
              <a:rPr lang="en-US" altLang="en-US" dirty="0">
                <a:solidFill>
                  <a:srgbClr val="F83F24"/>
                </a:solidFill>
              </a:rPr>
              <a:t>Supervised </a:t>
            </a:r>
            <a:r>
              <a:rPr lang="en-US" altLang="en-US" dirty="0" smtClean="0">
                <a:solidFill>
                  <a:srgbClr val="F83F24"/>
                </a:solidFill>
              </a:rPr>
              <a:t>learning</a:t>
            </a:r>
            <a:endParaRPr lang="en-US" altLang="en-US" dirty="0"/>
          </a:p>
          <a:p>
            <a:pPr lvl="1" eaLnBrk="1" hangingPunct="1">
              <a:lnSpc>
                <a:spcPct val="130000"/>
              </a:lnSpc>
            </a:pPr>
            <a:r>
              <a:rPr lang="en-US" altLang="en-US" sz="2400" dirty="0"/>
              <a:t>Supervision: The training data such as observations or measurements are accompanied by </a:t>
            </a:r>
            <a:r>
              <a:rPr lang="en-US" altLang="en-US" sz="2400" b="1" dirty="0"/>
              <a:t>labels</a:t>
            </a:r>
            <a:r>
              <a:rPr lang="en-US" altLang="en-US" sz="2400" dirty="0"/>
              <a:t> indicating the classes which they belong to</a:t>
            </a:r>
          </a:p>
          <a:p>
            <a:pPr lvl="1" eaLnBrk="1" hangingPunct="1">
              <a:lnSpc>
                <a:spcPct val="130000"/>
              </a:lnSpc>
            </a:pPr>
            <a:r>
              <a:rPr lang="en-US" altLang="en-US" sz="2400" dirty="0"/>
              <a:t>New data is classified based on the models built from the training set</a:t>
            </a:r>
          </a:p>
        </p:txBody>
      </p:sp>
      <p:sp>
        <p:nvSpPr>
          <p:cNvPr id="2" name="TextBox 1">
            <a:extLst>
              <a:ext uri="{FF2B5EF4-FFF2-40B4-BE49-F238E27FC236}">
                <a16:creationId xmlns:a16="http://schemas.microsoft.com/office/drawing/2014/main" id="{F11E678F-ABFE-4061-8A92-57B3FAE84375}"/>
              </a:ext>
            </a:extLst>
          </p:cNvPr>
          <p:cNvSpPr txBox="1"/>
          <p:nvPr/>
        </p:nvSpPr>
        <p:spPr>
          <a:xfrm>
            <a:off x="305241" y="3294672"/>
            <a:ext cx="3082566" cy="384721"/>
          </a:xfrm>
          <a:prstGeom prst="rect">
            <a:avLst/>
          </a:prstGeom>
          <a:solidFill>
            <a:srgbClr val="FFFF00"/>
          </a:solidFill>
        </p:spPr>
        <p:txBody>
          <a:bodyPr wrap="square" rtlCol="0">
            <a:spAutoFit/>
          </a:bodyPr>
          <a:lstStyle/>
          <a:p>
            <a:r>
              <a:rPr lang="en-US" dirty="0"/>
              <a:t>Training Data with class label:</a:t>
            </a:r>
          </a:p>
        </p:txBody>
      </p:sp>
      <p:sp>
        <p:nvSpPr>
          <p:cNvPr id="3" name="Arrow: Down 2">
            <a:extLst>
              <a:ext uri="{FF2B5EF4-FFF2-40B4-BE49-F238E27FC236}">
                <a16:creationId xmlns:a16="http://schemas.microsoft.com/office/drawing/2014/main" id="{7440FD7D-CA7A-4B99-8295-420FF9F741F9}"/>
              </a:ext>
            </a:extLst>
          </p:cNvPr>
          <p:cNvSpPr/>
          <p:nvPr/>
        </p:nvSpPr>
        <p:spPr>
          <a:xfrm>
            <a:off x="3458454" y="3676381"/>
            <a:ext cx="207390" cy="132140"/>
          </a:xfrm>
          <a:prstGeom prst="down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4815194" y="3443079"/>
            <a:ext cx="6324600" cy="3167163"/>
            <a:chOff x="1752600" y="1828800"/>
            <a:chExt cx="6324600" cy="3962400"/>
          </a:xfrm>
        </p:grpSpPr>
        <p:sp>
          <p:nvSpPr>
            <p:cNvPr id="107" name="Rectangle 5"/>
            <p:cNvSpPr>
              <a:spLocks noChangeArrowheads="1"/>
            </p:cNvSpPr>
            <p:nvPr/>
          </p:nvSpPr>
          <p:spPr bwMode="auto">
            <a:xfrm>
              <a:off x="4191000" y="1828800"/>
              <a:ext cx="1981200" cy="1600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algn="ctr" eaLnBrk="1" hangingPunct="1"/>
              <a:r>
                <a:rPr lang="en-US" altLang="zh-CN" sz="1800" b="1" dirty="0"/>
                <a:t>Model </a:t>
              </a:r>
            </a:p>
            <a:p>
              <a:pPr algn="ctr" eaLnBrk="1" hangingPunct="1"/>
              <a:r>
                <a:rPr lang="en-US" altLang="zh-CN" sz="1800" b="1" dirty="0"/>
                <a:t>Learning</a:t>
              </a:r>
            </a:p>
          </p:txBody>
        </p:sp>
        <p:sp>
          <p:nvSpPr>
            <p:cNvPr id="108" name="Oval 9"/>
            <p:cNvSpPr>
              <a:spLocks noChangeArrowheads="1"/>
            </p:cNvSpPr>
            <p:nvPr/>
          </p:nvSpPr>
          <p:spPr bwMode="auto">
            <a:xfrm>
              <a:off x="6858000" y="3962400"/>
              <a:ext cx="1219200" cy="6858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algn="ctr" eaLnBrk="1" hangingPunct="1"/>
              <a:r>
                <a:rPr lang="en-US" altLang="zh-CN" sz="1800" b="1" dirty="0"/>
                <a:t>Positive</a:t>
              </a:r>
            </a:p>
          </p:txBody>
        </p:sp>
        <p:sp>
          <p:nvSpPr>
            <p:cNvPr id="109" name="Oval 10"/>
            <p:cNvSpPr>
              <a:spLocks noChangeArrowheads="1"/>
            </p:cNvSpPr>
            <p:nvPr/>
          </p:nvSpPr>
          <p:spPr bwMode="auto">
            <a:xfrm>
              <a:off x="6858000" y="5105400"/>
              <a:ext cx="1219200" cy="6858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algn="ctr" eaLnBrk="1" hangingPunct="1"/>
              <a:r>
                <a:rPr lang="en-US" altLang="zh-CN" sz="1800" b="1" dirty="0"/>
                <a:t>Negative</a:t>
              </a:r>
            </a:p>
          </p:txBody>
        </p:sp>
        <p:sp>
          <p:nvSpPr>
            <p:cNvPr id="110" name="AutoShape 17"/>
            <p:cNvSpPr>
              <a:spLocks noChangeArrowheads="1"/>
            </p:cNvSpPr>
            <p:nvPr/>
          </p:nvSpPr>
          <p:spPr bwMode="auto">
            <a:xfrm>
              <a:off x="3429000" y="2286000"/>
              <a:ext cx="685800" cy="457200"/>
            </a:xfrm>
            <a:prstGeom prst="rightArrow">
              <a:avLst>
                <a:gd name="adj1" fmla="val 50000"/>
                <a:gd name="adj2" fmla="val 63889"/>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eaLnBrk="1" hangingPunct="1"/>
              <a:endParaRPr lang="en-US" altLang="x-none"/>
            </a:p>
          </p:txBody>
        </p:sp>
        <p:sp>
          <p:nvSpPr>
            <p:cNvPr id="111" name="AutoShape 18"/>
            <p:cNvSpPr>
              <a:spLocks noChangeArrowheads="1"/>
            </p:cNvSpPr>
            <p:nvPr/>
          </p:nvSpPr>
          <p:spPr bwMode="auto">
            <a:xfrm rot="5400000">
              <a:off x="4914900" y="3619500"/>
              <a:ext cx="533400" cy="457200"/>
            </a:xfrm>
            <a:prstGeom prst="rightArrow">
              <a:avLst>
                <a:gd name="adj1" fmla="val 50000"/>
                <a:gd name="adj2" fmla="val 21983"/>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eaLnBrk="1" hangingPunct="1"/>
              <a:endParaRPr lang="en-US" altLang="x-none"/>
            </a:p>
          </p:txBody>
        </p:sp>
        <p:sp>
          <p:nvSpPr>
            <p:cNvPr id="112" name="AutoShape 19"/>
            <p:cNvSpPr>
              <a:spLocks noChangeArrowheads="1"/>
            </p:cNvSpPr>
            <p:nvPr/>
          </p:nvSpPr>
          <p:spPr bwMode="auto">
            <a:xfrm>
              <a:off x="3429000" y="4724400"/>
              <a:ext cx="685800" cy="457200"/>
            </a:xfrm>
            <a:prstGeom prst="rightArrow">
              <a:avLst>
                <a:gd name="adj1" fmla="val 50000"/>
                <a:gd name="adj2" fmla="val 63889"/>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eaLnBrk="1" hangingPunct="1"/>
              <a:endParaRPr lang="en-US" altLang="x-none"/>
            </a:p>
          </p:txBody>
        </p:sp>
        <p:sp>
          <p:nvSpPr>
            <p:cNvPr id="113" name="AutoShape 20"/>
            <p:cNvSpPr>
              <a:spLocks noChangeArrowheads="1"/>
            </p:cNvSpPr>
            <p:nvPr/>
          </p:nvSpPr>
          <p:spPr bwMode="auto">
            <a:xfrm rot="20411408">
              <a:off x="6275388" y="4419600"/>
              <a:ext cx="658812" cy="457200"/>
            </a:xfrm>
            <a:prstGeom prst="rightArrow">
              <a:avLst>
                <a:gd name="adj1" fmla="val 50000"/>
                <a:gd name="adj2" fmla="val 36024"/>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eaLnBrk="1" hangingPunct="1"/>
              <a:endParaRPr lang="en-US" altLang="x-none"/>
            </a:p>
          </p:txBody>
        </p:sp>
        <p:sp>
          <p:nvSpPr>
            <p:cNvPr id="114" name="AutoShape 23"/>
            <p:cNvSpPr>
              <a:spLocks noChangeArrowheads="1"/>
            </p:cNvSpPr>
            <p:nvPr/>
          </p:nvSpPr>
          <p:spPr bwMode="auto">
            <a:xfrm rot="1765968">
              <a:off x="6248400" y="4953000"/>
              <a:ext cx="658813" cy="457200"/>
            </a:xfrm>
            <a:prstGeom prst="rightArrow">
              <a:avLst>
                <a:gd name="adj1" fmla="val 50000"/>
                <a:gd name="adj2" fmla="val 36024"/>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eaLnBrk="1" hangingPunct="1"/>
              <a:endParaRPr lang="en-US" altLang="x-none"/>
            </a:p>
          </p:txBody>
        </p:sp>
        <p:sp>
          <p:nvSpPr>
            <p:cNvPr id="115" name="AutoShape 24"/>
            <p:cNvSpPr>
              <a:spLocks noChangeAspect="1" noChangeArrowheads="1"/>
            </p:cNvSpPr>
            <p:nvPr/>
          </p:nvSpPr>
          <p:spPr bwMode="auto">
            <a:xfrm>
              <a:off x="2095500" y="1828800"/>
              <a:ext cx="1117600" cy="1257300"/>
            </a:xfrm>
            <a:prstGeom prst="foldedCorner">
              <a:avLst>
                <a:gd name="adj" fmla="val 12500"/>
              </a:avLst>
            </a:prstGeom>
            <a:solidFill>
              <a:srgbClr val="CCFFCC"/>
            </a:solidFill>
            <a:ln w="9525">
              <a:solidFill>
                <a:schemeClr val="tx1"/>
              </a:solidFill>
              <a:round/>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eaLnBrk="1" hangingPunct="1"/>
              <a:endParaRPr lang="en-US" altLang="x-none"/>
            </a:p>
          </p:txBody>
        </p:sp>
        <p:sp>
          <p:nvSpPr>
            <p:cNvPr id="116" name="AutoShape 25"/>
            <p:cNvSpPr>
              <a:spLocks noChangeAspect="1" noChangeArrowheads="1"/>
            </p:cNvSpPr>
            <p:nvPr/>
          </p:nvSpPr>
          <p:spPr bwMode="auto">
            <a:xfrm>
              <a:off x="1924050" y="2000250"/>
              <a:ext cx="1117600" cy="1257300"/>
            </a:xfrm>
            <a:prstGeom prst="foldedCorner">
              <a:avLst>
                <a:gd name="adj" fmla="val 12500"/>
              </a:avLst>
            </a:prstGeom>
            <a:solidFill>
              <a:srgbClr val="CCFFCC"/>
            </a:solidFill>
            <a:ln w="9525">
              <a:solidFill>
                <a:schemeClr val="tx1"/>
              </a:solidFill>
              <a:round/>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eaLnBrk="1" hangingPunct="1"/>
              <a:endParaRPr lang="en-US" altLang="x-none"/>
            </a:p>
          </p:txBody>
        </p:sp>
        <p:sp>
          <p:nvSpPr>
            <p:cNvPr id="117" name="AutoShape 26"/>
            <p:cNvSpPr>
              <a:spLocks noChangeAspect="1" noChangeArrowheads="1"/>
            </p:cNvSpPr>
            <p:nvPr/>
          </p:nvSpPr>
          <p:spPr bwMode="auto">
            <a:xfrm>
              <a:off x="1752600" y="2171700"/>
              <a:ext cx="1117600" cy="1257300"/>
            </a:xfrm>
            <a:prstGeom prst="foldedCorner">
              <a:avLst>
                <a:gd name="adj" fmla="val 12500"/>
              </a:avLst>
            </a:prstGeom>
            <a:solidFill>
              <a:srgbClr val="CCFFCC"/>
            </a:solidFill>
            <a:ln w="9525">
              <a:solidFill>
                <a:schemeClr val="tx1"/>
              </a:solidFill>
              <a:round/>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algn="ctr" eaLnBrk="1" hangingPunct="1"/>
              <a:r>
                <a:rPr lang="en-US" altLang="zh-CN" sz="1800" b="1" dirty="0">
                  <a:solidFill>
                    <a:srgbClr val="FF0000"/>
                  </a:solidFill>
                </a:rPr>
                <a:t>Training </a:t>
              </a:r>
            </a:p>
            <a:p>
              <a:pPr algn="ctr" eaLnBrk="1" hangingPunct="1"/>
              <a:r>
                <a:rPr lang="en-US" altLang="zh-CN" sz="1800" b="1" dirty="0">
                  <a:solidFill>
                    <a:srgbClr val="FF0000"/>
                  </a:solidFill>
                </a:rPr>
                <a:t>Instances</a:t>
              </a:r>
            </a:p>
          </p:txBody>
        </p:sp>
        <p:sp>
          <p:nvSpPr>
            <p:cNvPr id="118" name="AutoShape 27"/>
            <p:cNvSpPr>
              <a:spLocks noChangeAspect="1" noChangeArrowheads="1"/>
            </p:cNvSpPr>
            <p:nvPr/>
          </p:nvSpPr>
          <p:spPr bwMode="auto">
            <a:xfrm>
              <a:off x="2095500" y="4191000"/>
              <a:ext cx="1117600" cy="1257300"/>
            </a:xfrm>
            <a:prstGeom prst="foldedCorner">
              <a:avLst>
                <a:gd name="adj" fmla="val 125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eaLnBrk="1" hangingPunct="1"/>
              <a:endParaRPr lang="en-US" altLang="x-none"/>
            </a:p>
          </p:txBody>
        </p:sp>
        <p:sp>
          <p:nvSpPr>
            <p:cNvPr id="119" name="AutoShape 28"/>
            <p:cNvSpPr>
              <a:spLocks noChangeAspect="1" noChangeArrowheads="1"/>
            </p:cNvSpPr>
            <p:nvPr/>
          </p:nvSpPr>
          <p:spPr bwMode="auto">
            <a:xfrm>
              <a:off x="1924050" y="4362450"/>
              <a:ext cx="1117600" cy="1257300"/>
            </a:xfrm>
            <a:prstGeom prst="foldedCorner">
              <a:avLst>
                <a:gd name="adj" fmla="val 125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eaLnBrk="1" hangingPunct="1"/>
              <a:endParaRPr lang="en-US" altLang="x-none"/>
            </a:p>
          </p:txBody>
        </p:sp>
        <p:sp>
          <p:nvSpPr>
            <p:cNvPr id="120" name="AutoShape 29"/>
            <p:cNvSpPr>
              <a:spLocks noChangeAspect="1" noChangeArrowheads="1"/>
            </p:cNvSpPr>
            <p:nvPr/>
          </p:nvSpPr>
          <p:spPr bwMode="auto">
            <a:xfrm>
              <a:off x="1752600" y="4533900"/>
              <a:ext cx="1117600" cy="1257300"/>
            </a:xfrm>
            <a:prstGeom prst="foldedCorner">
              <a:avLst>
                <a:gd name="adj" fmla="val 125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algn="ctr" eaLnBrk="1" hangingPunct="1"/>
              <a:r>
                <a:rPr lang="en-US" altLang="zh-CN" sz="1800" b="1" dirty="0">
                  <a:solidFill>
                    <a:srgbClr val="FF0000"/>
                  </a:solidFill>
                </a:rPr>
                <a:t>Test </a:t>
              </a:r>
            </a:p>
            <a:p>
              <a:pPr algn="ctr" eaLnBrk="1" hangingPunct="1"/>
              <a:r>
                <a:rPr lang="en-US" altLang="zh-CN" sz="1800" b="1" dirty="0">
                  <a:solidFill>
                    <a:srgbClr val="FF0000"/>
                  </a:solidFill>
                </a:rPr>
                <a:t>Instances</a:t>
              </a:r>
            </a:p>
          </p:txBody>
        </p:sp>
        <p:sp>
          <p:nvSpPr>
            <p:cNvPr id="121" name="AutoShape 30"/>
            <p:cNvSpPr>
              <a:spLocks noChangeArrowheads="1"/>
            </p:cNvSpPr>
            <p:nvPr/>
          </p:nvSpPr>
          <p:spPr bwMode="auto">
            <a:xfrm>
              <a:off x="4191000" y="4267200"/>
              <a:ext cx="1981200" cy="1447800"/>
            </a:xfrm>
            <a:prstGeom prst="flowChartMultidocumen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charset="0"/>
                  <a:ea typeface="SimSun" charset="-122"/>
                </a:defRPr>
              </a:lvl1pPr>
              <a:lvl2pPr marL="742950" indent="-285750" eaLnBrk="0" hangingPunct="0">
                <a:defRPr>
                  <a:solidFill>
                    <a:schemeClr val="tx1"/>
                  </a:solidFill>
                  <a:latin typeface="Arial" charset="0"/>
                  <a:ea typeface="SimSun" charset="-122"/>
                </a:defRPr>
              </a:lvl2pPr>
              <a:lvl3pPr marL="1143000" indent="-228600" eaLnBrk="0" hangingPunct="0">
                <a:defRPr>
                  <a:solidFill>
                    <a:schemeClr val="tx1"/>
                  </a:solidFill>
                  <a:latin typeface="Arial" charset="0"/>
                  <a:ea typeface="SimSun" charset="-122"/>
                </a:defRPr>
              </a:lvl3pPr>
              <a:lvl4pPr marL="1600200" indent="-228600" eaLnBrk="0" hangingPunct="0">
                <a:defRPr>
                  <a:solidFill>
                    <a:schemeClr val="tx1"/>
                  </a:solidFill>
                  <a:latin typeface="Arial" charset="0"/>
                  <a:ea typeface="SimSun" charset="-122"/>
                </a:defRPr>
              </a:lvl4pPr>
              <a:lvl5pPr marL="2057400" indent="-228600" eaLnBrk="0" hangingPunct="0">
                <a:defRPr>
                  <a:solidFill>
                    <a:schemeClr val="tx1"/>
                  </a:solidFill>
                  <a:latin typeface="Arial" charset="0"/>
                  <a:ea typeface="SimSun" charset="-122"/>
                </a:defRPr>
              </a:lvl5pPr>
              <a:lvl6pPr marL="2514600" indent="-228600" eaLnBrk="0" fontAlgn="base" hangingPunct="0">
                <a:spcBef>
                  <a:spcPct val="0"/>
                </a:spcBef>
                <a:spcAft>
                  <a:spcPct val="0"/>
                </a:spcAft>
                <a:defRPr>
                  <a:solidFill>
                    <a:schemeClr val="tx1"/>
                  </a:solidFill>
                  <a:latin typeface="Arial" charset="0"/>
                  <a:ea typeface="SimSun" charset="-122"/>
                </a:defRPr>
              </a:lvl6pPr>
              <a:lvl7pPr marL="2971800" indent="-228600" eaLnBrk="0" fontAlgn="base" hangingPunct="0">
                <a:spcBef>
                  <a:spcPct val="0"/>
                </a:spcBef>
                <a:spcAft>
                  <a:spcPct val="0"/>
                </a:spcAft>
                <a:defRPr>
                  <a:solidFill>
                    <a:schemeClr val="tx1"/>
                  </a:solidFill>
                  <a:latin typeface="Arial" charset="0"/>
                  <a:ea typeface="SimSun" charset="-122"/>
                </a:defRPr>
              </a:lvl7pPr>
              <a:lvl8pPr marL="3429000" indent="-228600" eaLnBrk="0" fontAlgn="base" hangingPunct="0">
                <a:spcBef>
                  <a:spcPct val="0"/>
                </a:spcBef>
                <a:spcAft>
                  <a:spcPct val="0"/>
                </a:spcAft>
                <a:defRPr>
                  <a:solidFill>
                    <a:schemeClr val="tx1"/>
                  </a:solidFill>
                  <a:latin typeface="Arial" charset="0"/>
                  <a:ea typeface="SimSun" charset="-122"/>
                </a:defRPr>
              </a:lvl8pPr>
              <a:lvl9pPr marL="3886200" indent="-228600" eaLnBrk="0" fontAlgn="base" hangingPunct="0">
                <a:spcBef>
                  <a:spcPct val="0"/>
                </a:spcBef>
                <a:spcAft>
                  <a:spcPct val="0"/>
                </a:spcAft>
                <a:defRPr>
                  <a:solidFill>
                    <a:schemeClr val="tx1"/>
                  </a:solidFill>
                  <a:latin typeface="Arial" charset="0"/>
                  <a:ea typeface="SimSun" charset="-122"/>
                </a:defRPr>
              </a:lvl9pPr>
            </a:lstStyle>
            <a:p>
              <a:pPr algn="ctr" eaLnBrk="1" hangingPunct="1"/>
              <a:r>
                <a:rPr lang="en-US" altLang="zh-CN" sz="1800" b="1" dirty="0"/>
                <a:t>Prediction </a:t>
              </a:r>
            </a:p>
            <a:p>
              <a:pPr algn="ctr" eaLnBrk="1" hangingPunct="1"/>
              <a:r>
                <a:rPr lang="en-US" altLang="zh-CN" sz="1800" b="1" dirty="0"/>
                <a:t>Model </a:t>
              </a:r>
            </a:p>
          </p:txBody>
        </p:sp>
      </p:grpSp>
      <p:graphicFrame>
        <p:nvGraphicFramePr>
          <p:cNvPr id="23" name="Table 22"/>
          <p:cNvGraphicFramePr>
            <a:graphicFrameLocks noGrp="1"/>
          </p:cNvGraphicFramePr>
          <p:nvPr>
            <p:extLst/>
          </p:nvPr>
        </p:nvGraphicFramePr>
        <p:xfrm>
          <a:off x="333675" y="3808521"/>
          <a:ext cx="3779313" cy="2597391"/>
        </p:xfrm>
        <a:graphic>
          <a:graphicData uri="http://schemas.openxmlformats.org/drawingml/2006/table">
            <a:tbl>
              <a:tblPr firstRow="1" bandRow="1">
                <a:tableStyleId>{93296810-A885-4BE3-A3E7-6D5BEEA58F35}</a:tableStyleId>
              </a:tblPr>
              <a:tblGrid>
                <a:gridCol w="813008">
                  <a:extLst>
                    <a:ext uri="{9D8B030D-6E8A-4147-A177-3AD203B41FA5}">
                      <a16:colId xmlns:a16="http://schemas.microsoft.com/office/drawing/2014/main" val="20000"/>
                    </a:ext>
                  </a:extLst>
                </a:gridCol>
                <a:gridCol w="581629">
                  <a:extLst>
                    <a:ext uri="{9D8B030D-6E8A-4147-A177-3AD203B41FA5}">
                      <a16:colId xmlns:a16="http://schemas.microsoft.com/office/drawing/2014/main" val="20001"/>
                    </a:ext>
                  </a:extLst>
                </a:gridCol>
                <a:gridCol w="860810">
                  <a:extLst>
                    <a:ext uri="{9D8B030D-6E8A-4147-A177-3AD203B41FA5}">
                      <a16:colId xmlns:a16="http://schemas.microsoft.com/office/drawing/2014/main" val="20002"/>
                    </a:ext>
                  </a:extLst>
                </a:gridCol>
                <a:gridCol w="686321">
                  <a:extLst>
                    <a:ext uri="{9D8B030D-6E8A-4147-A177-3AD203B41FA5}">
                      <a16:colId xmlns:a16="http://schemas.microsoft.com/office/drawing/2014/main" val="20003"/>
                    </a:ext>
                  </a:extLst>
                </a:gridCol>
                <a:gridCol w="837545">
                  <a:extLst>
                    <a:ext uri="{9D8B030D-6E8A-4147-A177-3AD203B41FA5}">
                      <a16:colId xmlns:a16="http://schemas.microsoft.com/office/drawing/2014/main" val="20004"/>
                    </a:ext>
                  </a:extLst>
                </a:gridCol>
              </a:tblGrid>
              <a:tr h="288599">
                <a:tc>
                  <a:txBody>
                    <a:bodyPr/>
                    <a:lstStyle/>
                    <a:p>
                      <a:pPr algn="ctr">
                        <a:lnSpc>
                          <a:spcPct val="100000"/>
                        </a:lnSpc>
                      </a:pPr>
                      <a:r>
                        <a:rPr lang="en-US" sz="1100" dirty="0"/>
                        <a:t>Outlook</a:t>
                      </a:r>
                    </a:p>
                  </a:txBody>
                  <a:tcPr anchor="ctr"/>
                </a:tc>
                <a:tc>
                  <a:txBody>
                    <a:bodyPr/>
                    <a:lstStyle/>
                    <a:p>
                      <a:pPr algn="ctr">
                        <a:lnSpc>
                          <a:spcPct val="100000"/>
                        </a:lnSpc>
                      </a:pPr>
                      <a:r>
                        <a:rPr lang="en-US" sz="1100" dirty="0"/>
                        <a:t>Temp</a:t>
                      </a:r>
                    </a:p>
                  </a:txBody>
                  <a:tcPr anchor="ctr"/>
                </a:tc>
                <a:tc>
                  <a:txBody>
                    <a:bodyPr/>
                    <a:lstStyle/>
                    <a:p>
                      <a:pPr algn="ctr">
                        <a:lnSpc>
                          <a:spcPct val="100000"/>
                        </a:lnSpc>
                      </a:pPr>
                      <a:r>
                        <a:rPr lang="en-US" sz="1100" dirty="0"/>
                        <a:t>Humidity</a:t>
                      </a:r>
                    </a:p>
                  </a:txBody>
                  <a:tcPr anchor="ctr"/>
                </a:tc>
                <a:tc>
                  <a:txBody>
                    <a:bodyPr/>
                    <a:lstStyle/>
                    <a:p>
                      <a:pPr algn="ctr">
                        <a:lnSpc>
                          <a:spcPct val="100000"/>
                        </a:lnSpc>
                      </a:pPr>
                      <a:r>
                        <a:rPr lang="en-US" sz="1100" dirty="0"/>
                        <a:t>Windy</a:t>
                      </a:r>
                    </a:p>
                  </a:txBody>
                  <a:tcPr anchor="ctr"/>
                </a:tc>
                <a:tc>
                  <a:txBody>
                    <a:bodyPr/>
                    <a:lstStyle/>
                    <a:p>
                      <a:pPr algn="ctr">
                        <a:lnSpc>
                          <a:spcPct val="100000"/>
                        </a:lnSpc>
                      </a:pPr>
                      <a:r>
                        <a:rPr lang="en-US" sz="1100" dirty="0"/>
                        <a:t>Play Golf</a:t>
                      </a:r>
                    </a:p>
                  </a:txBody>
                  <a:tcPr anchor="ctr">
                    <a:solidFill>
                      <a:schemeClr val="accent2"/>
                    </a:solidFill>
                  </a:tcPr>
                </a:tc>
                <a:extLst>
                  <a:ext uri="{0D108BD9-81ED-4DB2-BD59-A6C34878D82A}">
                    <a16:rowId xmlns:a16="http://schemas.microsoft.com/office/drawing/2014/main" val="10000"/>
                  </a:ext>
                </a:extLst>
              </a:tr>
              <a:tr h="288599">
                <a:tc>
                  <a:txBody>
                    <a:bodyPr/>
                    <a:lstStyle/>
                    <a:p>
                      <a:pPr algn="ctr">
                        <a:lnSpc>
                          <a:spcPct val="100000"/>
                        </a:lnSpc>
                      </a:pPr>
                      <a:r>
                        <a:rPr lang="en-US" sz="1100" dirty="0"/>
                        <a:t>Rainy</a:t>
                      </a:r>
                    </a:p>
                  </a:txBody>
                  <a:tcPr anchor="ctr"/>
                </a:tc>
                <a:tc>
                  <a:txBody>
                    <a:bodyPr/>
                    <a:lstStyle/>
                    <a:p>
                      <a:pPr algn="ctr">
                        <a:lnSpc>
                          <a:spcPct val="100000"/>
                        </a:lnSpc>
                      </a:pPr>
                      <a:r>
                        <a:rPr lang="en-US" sz="1100" dirty="0"/>
                        <a:t>Hot</a:t>
                      </a:r>
                    </a:p>
                  </a:txBody>
                  <a:tcPr anchor="ctr"/>
                </a:tc>
                <a:tc>
                  <a:txBody>
                    <a:bodyPr/>
                    <a:lstStyle/>
                    <a:p>
                      <a:pPr algn="ctr">
                        <a:lnSpc>
                          <a:spcPct val="100000"/>
                        </a:lnSpc>
                      </a:pPr>
                      <a:r>
                        <a:rPr lang="en-US" sz="1100" dirty="0"/>
                        <a:t>High</a:t>
                      </a:r>
                    </a:p>
                  </a:txBody>
                  <a:tcPr anchor="ctr"/>
                </a:tc>
                <a:tc>
                  <a:txBody>
                    <a:bodyPr/>
                    <a:lstStyle/>
                    <a:p>
                      <a:pPr algn="ctr">
                        <a:lnSpc>
                          <a:spcPct val="100000"/>
                        </a:lnSpc>
                      </a:pPr>
                      <a:r>
                        <a:rPr lang="en-US" sz="1100" dirty="0"/>
                        <a:t>False</a:t>
                      </a:r>
                    </a:p>
                  </a:txBody>
                  <a:tcPr anchor="ctr"/>
                </a:tc>
                <a:tc>
                  <a:txBody>
                    <a:bodyPr/>
                    <a:lstStyle/>
                    <a:p>
                      <a:pPr algn="ctr">
                        <a:lnSpc>
                          <a:spcPct val="100000"/>
                        </a:lnSpc>
                      </a:pPr>
                      <a:r>
                        <a:rPr lang="en-US" sz="1100" dirty="0"/>
                        <a:t>No</a:t>
                      </a:r>
                    </a:p>
                  </a:txBody>
                  <a:tcPr anchor="ctr">
                    <a:solidFill>
                      <a:schemeClr val="accent2">
                        <a:lumMod val="20000"/>
                        <a:lumOff val="80000"/>
                      </a:schemeClr>
                    </a:solidFill>
                  </a:tcPr>
                </a:tc>
                <a:extLst>
                  <a:ext uri="{0D108BD9-81ED-4DB2-BD59-A6C34878D82A}">
                    <a16:rowId xmlns:a16="http://schemas.microsoft.com/office/drawing/2014/main" val="10001"/>
                  </a:ext>
                </a:extLst>
              </a:tr>
              <a:tr h="288599">
                <a:tc>
                  <a:txBody>
                    <a:bodyPr/>
                    <a:lstStyle/>
                    <a:p>
                      <a:pPr algn="ctr">
                        <a:lnSpc>
                          <a:spcPct val="100000"/>
                        </a:lnSpc>
                      </a:pPr>
                      <a:r>
                        <a:rPr lang="en-US" sz="1100" dirty="0"/>
                        <a:t>Rainy</a:t>
                      </a:r>
                    </a:p>
                  </a:txBody>
                  <a:tcPr anchor="ct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100" dirty="0"/>
                        <a:t>Hot</a:t>
                      </a:r>
                    </a:p>
                  </a:txBody>
                  <a:tcPr anchor="ct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100" dirty="0"/>
                        <a:t>High</a:t>
                      </a:r>
                    </a:p>
                  </a:txBody>
                  <a:tcPr anchor="ctr"/>
                </a:tc>
                <a:tc>
                  <a:txBody>
                    <a:bodyPr/>
                    <a:lstStyle/>
                    <a:p>
                      <a:pPr algn="ctr">
                        <a:lnSpc>
                          <a:spcPct val="100000"/>
                        </a:lnSpc>
                      </a:pPr>
                      <a:r>
                        <a:rPr lang="en-US" sz="1100" dirty="0"/>
                        <a:t>True</a:t>
                      </a:r>
                    </a:p>
                  </a:txBody>
                  <a:tcPr anchor="ctr"/>
                </a:tc>
                <a:tc>
                  <a:txBody>
                    <a:bodyPr/>
                    <a:lstStyle/>
                    <a:p>
                      <a:pPr algn="ctr">
                        <a:lnSpc>
                          <a:spcPct val="100000"/>
                        </a:lnSpc>
                      </a:pPr>
                      <a:r>
                        <a:rPr lang="en-US" sz="1100" dirty="0"/>
                        <a:t>No</a:t>
                      </a:r>
                    </a:p>
                  </a:txBody>
                  <a:tcPr anchor="ctr">
                    <a:solidFill>
                      <a:schemeClr val="accent2">
                        <a:lumMod val="20000"/>
                        <a:lumOff val="80000"/>
                      </a:schemeClr>
                    </a:solidFill>
                  </a:tcPr>
                </a:tc>
                <a:extLst>
                  <a:ext uri="{0D108BD9-81ED-4DB2-BD59-A6C34878D82A}">
                    <a16:rowId xmlns:a16="http://schemas.microsoft.com/office/drawing/2014/main" val="10002"/>
                  </a:ext>
                </a:extLst>
              </a:tr>
              <a:tr h="288599">
                <a:tc>
                  <a:txBody>
                    <a:bodyPr/>
                    <a:lstStyle/>
                    <a:p>
                      <a:pPr algn="ctr">
                        <a:lnSpc>
                          <a:spcPct val="100000"/>
                        </a:lnSpc>
                      </a:pPr>
                      <a:r>
                        <a:rPr lang="en-US" sz="1100" dirty="0"/>
                        <a:t>Overcast</a:t>
                      </a:r>
                    </a:p>
                  </a:txBody>
                  <a:tcPr anchor="ctr"/>
                </a:tc>
                <a:tc>
                  <a:txBody>
                    <a:bodyPr/>
                    <a:lstStyle/>
                    <a:p>
                      <a:pPr algn="ctr">
                        <a:lnSpc>
                          <a:spcPct val="100000"/>
                        </a:lnSpc>
                      </a:pPr>
                      <a:r>
                        <a:rPr lang="en-US" sz="1100" dirty="0"/>
                        <a:t>Hot</a:t>
                      </a:r>
                    </a:p>
                  </a:txBody>
                  <a:tcPr anchor="ctr"/>
                </a:tc>
                <a:tc>
                  <a:txBody>
                    <a:bodyPr/>
                    <a:lstStyle/>
                    <a:p>
                      <a:pPr algn="ctr">
                        <a:lnSpc>
                          <a:spcPct val="100000"/>
                        </a:lnSpc>
                      </a:pPr>
                      <a:r>
                        <a:rPr lang="en-US" sz="1100" dirty="0"/>
                        <a:t>High</a:t>
                      </a:r>
                    </a:p>
                  </a:txBody>
                  <a:tcPr anchor="ctr"/>
                </a:tc>
                <a:tc>
                  <a:txBody>
                    <a:bodyPr/>
                    <a:lstStyle/>
                    <a:p>
                      <a:pPr algn="ctr">
                        <a:lnSpc>
                          <a:spcPct val="100000"/>
                        </a:lnSpc>
                      </a:pPr>
                      <a:r>
                        <a:rPr lang="en-US" sz="1100" dirty="0"/>
                        <a:t>False</a:t>
                      </a:r>
                    </a:p>
                  </a:txBody>
                  <a:tcPr anchor="ctr"/>
                </a:tc>
                <a:tc>
                  <a:txBody>
                    <a:bodyPr/>
                    <a:lstStyle/>
                    <a:p>
                      <a:pPr algn="ctr">
                        <a:lnSpc>
                          <a:spcPct val="100000"/>
                        </a:lnSpc>
                      </a:pPr>
                      <a:r>
                        <a:rPr lang="en-US" sz="1100" dirty="0"/>
                        <a:t>Yes</a:t>
                      </a:r>
                    </a:p>
                  </a:txBody>
                  <a:tcPr anchor="ctr">
                    <a:solidFill>
                      <a:schemeClr val="accent2">
                        <a:lumMod val="20000"/>
                        <a:lumOff val="80000"/>
                      </a:schemeClr>
                    </a:solidFill>
                  </a:tcPr>
                </a:tc>
                <a:extLst>
                  <a:ext uri="{0D108BD9-81ED-4DB2-BD59-A6C34878D82A}">
                    <a16:rowId xmlns:a16="http://schemas.microsoft.com/office/drawing/2014/main" val="10003"/>
                  </a:ext>
                </a:extLst>
              </a:tr>
              <a:tr h="288599">
                <a:tc>
                  <a:txBody>
                    <a:bodyPr/>
                    <a:lstStyle/>
                    <a:p>
                      <a:pPr algn="ctr">
                        <a:lnSpc>
                          <a:spcPct val="100000"/>
                        </a:lnSpc>
                      </a:pPr>
                      <a:r>
                        <a:rPr lang="en-US" sz="1100" dirty="0"/>
                        <a:t>Sunny</a:t>
                      </a:r>
                    </a:p>
                  </a:txBody>
                  <a:tcPr anchor="ctr"/>
                </a:tc>
                <a:tc>
                  <a:txBody>
                    <a:bodyPr/>
                    <a:lstStyle/>
                    <a:p>
                      <a:pPr algn="ctr">
                        <a:lnSpc>
                          <a:spcPct val="100000"/>
                        </a:lnSpc>
                      </a:pPr>
                      <a:r>
                        <a:rPr lang="en-US" sz="1100" dirty="0"/>
                        <a:t>Mild</a:t>
                      </a:r>
                    </a:p>
                  </a:txBody>
                  <a:tcPr anchor="ctr"/>
                </a:tc>
                <a:tc>
                  <a:txBody>
                    <a:bodyPr/>
                    <a:lstStyle/>
                    <a:p>
                      <a:pPr algn="ctr">
                        <a:lnSpc>
                          <a:spcPct val="100000"/>
                        </a:lnSpc>
                      </a:pPr>
                      <a:r>
                        <a:rPr lang="en-US" sz="1100" dirty="0"/>
                        <a:t>High</a:t>
                      </a:r>
                    </a:p>
                  </a:txBody>
                  <a:tcPr anchor="ctr"/>
                </a:tc>
                <a:tc>
                  <a:txBody>
                    <a:bodyPr/>
                    <a:lstStyle/>
                    <a:p>
                      <a:pPr algn="ctr">
                        <a:lnSpc>
                          <a:spcPct val="100000"/>
                        </a:lnSpc>
                      </a:pPr>
                      <a:r>
                        <a:rPr lang="en-US" sz="1100" dirty="0"/>
                        <a:t>False</a:t>
                      </a:r>
                    </a:p>
                  </a:txBody>
                  <a:tcPr anchor="ctr"/>
                </a:tc>
                <a:tc>
                  <a:txBody>
                    <a:bodyPr/>
                    <a:lstStyle/>
                    <a:p>
                      <a:pPr algn="ctr">
                        <a:lnSpc>
                          <a:spcPct val="100000"/>
                        </a:lnSpc>
                      </a:pPr>
                      <a:r>
                        <a:rPr lang="en-US" sz="1100" dirty="0"/>
                        <a:t>Yes</a:t>
                      </a:r>
                    </a:p>
                  </a:txBody>
                  <a:tcPr anchor="ctr">
                    <a:solidFill>
                      <a:schemeClr val="accent2">
                        <a:lumMod val="20000"/>
                        <a:lumOff val="80000"/>
                      </a:schemeClr>
                    </a:solidFill>
                  </a:tcPr>
                </a:tc>
                <a:extLst>
                  <a:ext uri="{0D108BD9-81ED-4DB2-BD59-A6C34878D82A}">
                    <a16:rowId xmlns:a16="http://schemas.microsoft.com/office/drawing/2014/main" val="10004"/>
                  </a:ext>
                </a:extLst>
              </a:tr>
              <a:tr h="288599">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100" dirty="0"/>
                        <a:t>Sunny</a:t>
                      </a:r>
                    </a:p>
                  </a:txBody>
                  <a:tcPr anchor="ctr"/>
                </a:tc>
                <a:tc>
                  <a:txBody>
                    <a:bodyPr/>
                    <a:lstStyle/>
                    <a:p>
                      <a:pPr algn="ctr">
                        <a:lnSpc>
                          <a:spcPct val="100000"/>
                        </a:lnSpc>
                      </a:pPr>
                      <a:r>
                        <a:rPr lang="en-US" sz="1100" dirty="0"/>
                        <a:t>Cool</a:t>
                      </a:r>
                    </a:p>
                  </a:txBody>
                  <a:tcPr anchor="ctr"/>
                </a:tc>
                <a:tc>
                  <a:txBody>
                    <a:bodyPr/>
                    <a:lstStyle/>
                    <a:p>
                      <a:pPr algn="ctr">
                        <a:lnSpc>
                          <a:spcPct val="100000"/>
                        </a:lnSpc>
                      </a:pPr>
                      <a:r>
                        <a:rPr lang="en-US" sz="1100" dirty="0"/>
                        <a:t>Normal</a:t>
                      </a:r>
                    </a:p>
                  </a:txBody>
                  <a:tcPr anchor="ctr"/>
                </a:tc>
                <a:tc>
                  <a:txBody>
                    <a:bodyPr/>
                    <a:lstStyle/>
                    <a:p>
                      <a:pPr algn="ctr">
                        <a:lnSpc>
                          <a:spcPct val="100000"/>
                        </a:lnSpc>
                      </a:pPr>
                      <a:r>
                        <a:rPr lang="en-US" sz="1100" dirty="0"/>
                        <a:t>False</a:t>
                      </a:r>
                    </a:p>
                  </a:txBody>
                  <a:tcPr anchor="ctr"/>
                </a:tc>
                <a:tc>
                  <a:txBody>
                    <a:bodyPr/>
                    <a:lstStyle/>
                    <a:p>
                      <a:pPr algn="ctr">
                        <a:lnSpc>
                          <a:spcPct val="100000"/>
                        </a:lnSpc>
                      </a:pPr>
                      <a:r>
                        <a:rPr lang="en-US" sz="1100" dirty="0"/>
                        <a:t>Yes</a:t>
                      </a:r>
                    </a:p>
                  </a:txBody>
                  <a:tcPr anchor="ctr">
                    <a:solidFill>
                      <a:schemeClr val="accent2">
                        <a:lumMod val="20000"/>
                        <a:lumOff val="80000"/>
                      </a:schemeClr>
                    </a:solidFill>
                  </a:tcPr>
                </a:tc>
                <a:extLst>
                  <a:ext uri="{0D108BD9-81ED-4DB2-BD59-A6C34878D82A}">
                    <a16:rowId xmlns:a16="http://schemas.microsoft.com/office/drawing/2014/main" val="10005"/>
                  </a:ext>
                </a:extLst>
              </a:tr>
              <a:tr h="288599">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100" dirty="0"/>
                        <a:t>Sunny</a:t>
                      </a:r>
                    </a:p>
                  </a:txBody>
                  <a:tcPr anchor="ctr"/>
                </a:tc>
                <a:tc>
                  <a:txBody>
                    <a:bodyPr/>
                    <a:lstStyle/>
                    <a:p>
                      <a:pPr algn="ctr">
                        <a:lnSpc>
                          <a:spcPct val="100000"/>
                        </a:lnSpc>
                      </a:pPr>
                      <a:r>
                        <a:rPr lang="en-US" sz="1100" dirty="0"/>
                        <a:t>Cool</a:t>
                      </a:r>
                    </a:p>
                  </a:txBody>
                  <a:tcPr anchor="ctr"/>
                </a:tc>
                <a:tc>
                  <a:txBody>
                    <a:bodyPr/>
                    <a:lstStyle/>
                    <a:p>
                      <a:pPr algn="ctr">
                        <a:lnSpc>
                          <a:spcPct val="100000"/>
                        </a:lnSpc>
                      </a:pPr>
                      <a:r>
                        <a:rPr lang="en-US" sz="1100" dirty="0"/>
                        <a:t>Normal</a:t>
                      </a:r>
                    </a:p>
                  </a:txBody>
                  <a:tcPr anchor="ctr"/>
                </a:tc>
                <a:tc>
                  <a:txBody>
                    <a:bodyPr/>
                    <a:lstStyle/>
                    <a:p>
                      <a:pPr algn="ctr">
                        <a:lnSpc>
                          <a:spcPct val="100000"/>
                        </a:lnSpc>
                      </a:pPr>
                      <a:r>
                        <a:rPr lang="en-US" sz="1100" dirty="0"/>
                        <a:t>True</a:t>
                      </a:r>
                    </a:p>
                  </a:txBody>
                  <a:tcPr anchor="ctr"/>
                </a:tc>
                <a:tc>
                  <a:txBody>
                    <a:bodyPr/>
                    <a:lstStyle/>
                    <a:p>
                      <a:pPr algn="ctr">
                        <a:lnSpc>
                          <a:spcPct val="100000"/>
                        </a:lnSpc>
                      </a:pPr>
                      <a:r>
                        <a:rPr lang="en-US" sz="1100" dirty="0"/>
                        <a:t>No</a:t>
                      </a:r>
                    </a:p>
                  </a:txBody>
                  <a:tcPr anchor="ctr">
                    <a:solidFill>
                      <a:schemeClr val="accent2">
                        <a:lumMod val="20000"/>
                        <a:lumOff val="80000"/>
                      </a:schemeClr>
                    </a:solidFill>
                  </a:tcPr>
                </a:tc>
                <a:extLst>
                  <a:ext uri="{0D108BD9-81ED-4DB2-BD59-A6C34878D82A}">
                    <a16:rowId xmlns:a16="http://schemas.microsoft.com/office/drawing/2014/main" val="10006"/>
                  </a:ext>
                </a:extLst>
              </a:tr>
              <a:tr h="288599">
                <a:tc>
                  <a:txBody>
                    <a:bodyPr/>
                    <a:lstStyle/>
                    <a:p>
                      <a:pPr algn="ctr">
                        <a:lnSpc>
                          <a:spcPct val="100000"/>
                        </a:lnSpc>
                      </a:pPr>
                      <a:r>
                        <a:rPr lang="en-US" sz="1100" dirty="0"/>
                        <a:t>Overcast</a:t>
                      </a:r>
                    </a:p>
                  </a:txBody>
                  <a:tcPr anchor="ctr"/>
                </a:tc>
                <a:tc>
                  <a:txBody>
                    <a:bodyPr/>
                    <a:lstStyle/>
                    <a:p>
                      <a:pPr algn="ctr">
                        <a:lnSpc>
                          <a:spcPct val="100000"/>
                        </a:lnSpc>
                      </a:pPr>
                      <a:r>
                        <a:rPr lang="en-US" sz="1100" dirty="0"/>
                        <a:t>Cool</a:t>
                      </a:r>
                    </a:p>
                  </a:txBody>
                  <a:tcPr anchor="ctr"/>
                </a:tc>
                <a:tc>
                  <a:txBody>
                    <a:bodyPr/>
                    <a:lstStyle/>
                    <a:p>
                      <a:pPr algn="ctr">
                        <a:lnSpc>
                          <a:spcPct val="100000"/>
                        </a:lnSpc>
                      </a:pPr>
                      <a:r>
                        <a:rPr lang="en-US" sz="1100" dirty="0"/>
                        <a:t>Normal</a:t>
                      </a:r>
                    </a:p>
                  </a:txBody>
                  <a:tcPr anchor="ctr"/>
                </a:tc>
                <a:tc>
                  <a:txBody>
                    <a:bodyPr/>
                    <a:lstStyle/>
                    <a:p>
                      <a:pPr algn="ctr">
                        <a:lnSpc>
                          <a:spcPct val="100000"/>
                        </a:lnSpc>
                      </a:pPr>
                      <a:r>
                        <a:rPr lang="en-US" sz="1100" dirty="0"/>
                        <a:t>True</a:t>
                      </a:r>
                    </a:p>
                  </a:txBody>
                  <a:tcPr anchor="ctr"/>
                </a:tc>
                <a:tc>
                  <a:txBody>
                    <a:bodyPr/>
                    <a:lstStyle/>
                    <a:p>
                      <a:pPr algn="ctr">
                        <a:lnSpc>
                          <a:spcPct val="100000"/>
                        </a:lnSpc>
                      </a:pPr>
                      <a:r>
                        <a:rPr lang="en-US" sz="1100"/>
                        <a:t>Yes</a:t>
                      </a:r>
                      <a:endParaRPr lang="en-US" sz="1100" dirty="0"/>
                    </a:p>
                  </a:txBody>
                  <a:tcPr anchor="ctr">
                    <a:solidFill>
                      <a:schemeClr val="accent2">
                        <a:lumMod val="20000"/>
                        <a:lumOff val="80000"/>
                      </a:schemeClr>
                    </a:solidFill>
                  </a:tcPr>
                </a:tc>
                <a:extLst>
                  <a:ext uri="{0D108BD9-81ED-4DB2-BD59-A6C34878D82A}">
                    <a16:rowId xmlns:a16="http://schemas.microsoft.com/office/drawing/2014/main" val="10007"/>
                  </a:ext>
                </a:extLst>
              </a:tr>
              <a:tr h="288599">
                <a:tc>
                  <a:txBody>
                    <a:bodyPr/>
                    <a:lstStyle/>
                    <a:p>
                      <a:pPr algn="ctr">
                        <a:lnSpc>
                          <a:spcPct val="100000"/>
                        </a:lnSpc>
                      </a:pPr>
                      <a:r>
                        <a:rPr lang="en-US" sz="1100" dirty="0"/>
                        <a:t>Rainy</a:t>
                      </a:r>
                    </a:p>
                  </a:txBody>
                  <a:tcPr anchor="ctr"/>
                </a:tc>
                <a:tc>
                  <a:txBody>
                    <a:bodyPr/>
                    <a:lstStyle/>
                    <a:p>
                      <a:pPr algn="ctr">
                        <a:lnSpc>
                          <a:spcPct val="100000"/>
                        </a:lnSpc>
                      </a:pPr>
                      <a:r>
                        <a:rPr lang="en-US" sz="1100" dirty="0"/>
                        <a:t>Mild</a:t>
                      </a:r>
                    </a:p>
                  </a:txBody>
                  <a:tcPr anchor="ctr"/>
                </a:tc>
                <a:tc>
                  <a:txBody>
                    <a:bodyPr/>
                    <a:lstStyle/>
                    <a:p>
                      <a:pPr algn="ctr">
                        <a:lnSpc>
                          <a:spcPct val="100000"/>
                        </a:lnSpc>
                      </a:pPr>
                      <a:r>
                        <a:rPr lang="en-US" sz="1100" dirty="0"/>
                        <a:t>High</a:t>
                      </a:r>
                    </a:p>
                  </a:txBody>
                  <a:tcPr anchor="ctr"/>
                </a:tc>
                <a:tc>
                  <a:txBody>
                    <a:bodyPr/>
                    <a:lstStyle/>
                    <a:p>
                      <a:pPr algn="ctr">
                        <a:lnSpc>
                          <a:spcPct val="100000"/>
                        </a:lnSpc>
                      </a:pPr>
                      <a:r>
                        <a:rPr lang="en-US" sz="1100" dirty="0"/>
                        <a:t>False</a:t>
                      </a:r>
                    </a:p>
                  </a:txBody>
                  <a:tcPr anchor="ctr"/>
                </a:tc>
                <a:tc>
                  <a:txBody>
                    <a:bodyPr/>
                    <a:lstStyle/>
                    <a:p>
                      <a:pPr algn="ctr">
                        <a:lnSpc>
                          <a:spcPct val="100000"/>
                        </a:lnSpc>
                      </a:pPr>
                      <a:r>
                        <a:rPr lang="en-US" sz="1100" dirty="0"/>
                        <a:t>No</a:t>
                      </a:r>
                    </a:p>
                  </a:txBody>
                  <a:tcPr anchor="ctr">
                    <a:solidFill>
                      <a:schemeClr val="accent2">
                        <a:lumMod val="20000"/>
                        <a:lumOff val="8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9301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noChangeArrowheads="1"/>
          </p:cNvSpPr>
          <p:nvPr>
            <p:ph type="body" idx="1"/>
          </p:nvPr>
        </p:nvSpPr>
        <p:spPr>
          <a:xfrm>
            <a:off x="561975" y="1182377"/>
            <a:ext cx="10848975" cy="2248980"/>
          </a:xfrm>
          <a:noFill/>
        </p:spPr>
        <p:txBody>
          <a:bodyPr vert="horz" lIns="92075" tIns="46038" rIns="92075" bIns="46038" rtlCol="0">
            <a:noAutofit/>
          </a:bodyPr>
          <a:lstStyle/>
          <a:p>
            <a:pPr eaLnBrk="1" hangingPunct="1">
              <a:lnSpc>
                <a:spcPct val="130000"/>
              </a:lnSpc>
            </a:pPr>
            <a:r>
              <a:rPr lang="en-US" altLang="en-US" dirty="0">
                <a:solidFill>
                  <a:srgbClr val="F83F24"/>
                </a:solidFill>
              </a:rPr>
              <a:t>Unsupervised learning</a:t>
            </a:r>
            <a:r>
              <a:rPr lang="en-US" altLang="en-US" dirty="0"/>
              <a:t> </a:t>
            </a:r>
            <a:r>
              <a:rPr lang="en-US" altLang="en-US" dirty="0">
                <a:solidFill>
                  <a:srgbClr val="FF3300"/>
                </a:solidFill>
              </a:rPr>
              <a:t>(clustering)</a:t>
            </a:r>
          </a:p>
          <a:p>
            <a:pPr lvl="1" eaLnBrk="1" hangingPunct="1">
              <a:lnSpc>
                <a:spcPct val="130000"/>
              </a:lnSpc>
            </a:pPr>
            <a:r>
              <a:rPr lang="en-US" altLang="en-US" sz="2400" dirty="0"/>
              <a:t>The class labels of training data are </a:t>
            </a:r>
            <a:r>
              <a:rPr lang="en-US" altLang="en-US" sz="2400" b="1" dirty="0"/>
              <a:t>unknown</a:t>
            </a:r>
          </a:p>
          <a:p>
            <a:pPr lvl="1">
              <a:lnSpc>
                <a:spcPct val="130000"/>
              </a:lnSpc>
            </a:pPr>
            <a:r>
              <a:rPr lang="en-US" altLang="en-US" sz="2400" dirty="0"/>
              <a:t>Given a set of observations or measurements, establish the possible existence of classes or clusters in the data</a:t>
            </a:r>
          </a:p>
        </p:txBody>
      </p:sp>
      <p:pic>
        <p:nvPicPr>
          <p:cNvPr id="3" name="Picture 2"/>
          <p:cNvPicPr>
            <a:picLocks noChangeAspect="1"/>
          </p:cNvPicPr>
          <p:nvPr/>
        </p:nvPicPr>
        <p:blipFill>
          <a:blip r:embed="rId3"/>
          <a:stretch>
            <a:fillRect/>
          </a:stretch>
        </p:blipFill>
        <p:spPr>
          <a:xfrm>
            <a:off x="1646016" y="3483979"/>
            <a:ext cx="4411884" cy="3186361"/>
          </a:xfrm>
          <a:prstGeom prst="rect">
            <a:avLst/>
          </a:prstGeom>
        </p:spPr>
      </p:pic>
      <p:pic>
        <p:nvPicPr>
          <p:cNvPr id="5" name="Picture 4"/>
          <p:cNvPicPr>
            <a:picLocks noChangeAspect="1"/>
          </p:cNvPicPr>
          <p:nvPr/>
        </p:nvPicPr>
        <p:blipFill>
          <a:blip r:embed="rId4"/>
          <a:stretch>
            <a:fillRect/>
          </a:stretch>
        </p:blipFill>
        <p:spPr>
          <a:xfrm>
            <a:off x="6986084" y="2860340"/>
            <a:ext cx="3556000" cy="3810000"/>
          </a:xfrm>
          <a:prstGeom prst="rect">
            <a:avLst/>
          </a:prstGeom>
        </p:spPr>
      </p:pic>
      <p:sp>
        <p:nvSpPr>
          <p:cNvPr id="7" name="Rectangle 2"/>
          <p:cNvSpPr txBox="1">
            <a:spLocks noChangeArrowheads="1"/>
          </p:cNvSpPr>
          <p:nvPr/>
        </p:nvSpPr>
        <p:spPr>
          <a:xfrm>
            <a:off x="913987" y="164920"/>
            <a:ext cx="10991850" cy="885825"/>
          </a:xfrm>
          <a:prstGeom prst="rect">
            <a:avLst/>
          </a:prstGeom>
          <a:noFill/>
        </p:spPr>
        <p:txBody>
          <a:bodyPr vert="horz" lIns="92075" tIns="46038" rIns="92075" bIns="46038"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latin typeface="Proxima Nova"/>
                <a:ea typeface="Proxima Nova"/>
                <a:cs typeface="Proxima Nova"/>
                <a:sym typeface="Proxima Nova"/>
              </a:rPr>
              <a:t>Summary</a:t>
            </a:r>
            <a:endParaRPr lang="en-US" sz="3200" dirty="0">
              <a:latin typeface="Proxima Nova"/>
              <a:ea typeface="Proxima Nova"/>
              <a:cs typeface="Proxima Nova"/>
              <a:sym typeface="Proxima Nova"/>
            </a:endParaRPr>
          </a:p>
        </p:txBody>
      </p:sp>
    </p:spTree>
    <p:extLst>
      <p:ext uri="{BB962C8B-B14F-4D97-AF65-F5344CB8AC3E}">
        <p14:creationId xmlns:p14="http://schemas.microsoft.com/office/powerpoint/2010/main" val="3306828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body" idx="1"/>
          </p:nvPr>
        </p:nvSpPr>
        <p:spPr>
          <a:xfrm>
            <a:off x="609599" y="1143000"/>
            <a:ext cx="10772775" cy="5562600"/>
          </a:xfrm>
          <a:noFill/>
        </p:spPr>
        <p:txBody>
          <a:bodyPr vert="horz" lIns="92075" tIns="46038" rIns="92075" bIns="46038" rtlCol="0">
            <a:noAutofit/>
          </a:bodyPr>
          <a:lstStyle/>
          <a:p>
            <a:pPr eaLnBrk="1" hangingPunct="1">
              <a:spcAft>
                <a:spcPts val="600"/>
              </a:spcAft>
            </a:pPr>
            <a:r>
              <a:rPr lang="en-US" altLang="en-US" dirty="0">
                <a:solidFill>
                  <a:srgbClr val="FF0000"/>
                </a:solidFill>
              </a:rPr>
              <a:t>Classification</a:t>
            </a:r>
            <a:r>
              <a:rPr lang="en-US" altLang="en-US" sz="2000" dirty="0">
                <a:solidFill>
                  <a:srgbClr val="FF0000"/>
                </a:solidFill>
              </a:rPr>
              <a:t>  </a:t>
            </a:r>
          </a:p>
          <a:p>
            <a:pPr lvl="1" eaLnBrk="1" hangingPunct="1">
              <a:spcAft>
                <a:spcPts val="600"/>
              </a:spcAft>
            </a:pPr>
            <a:r>
              <a:rPr lang="en-US" altLang="en-US" sz="2400" dirty="0"/>
              <a:t>Predict </a:t>
            </a:r>
            <a:r>
              <a:rPr lang="en-US" altLang="en-US" sz="2400" b="1" dirty="0"/>
              <a:t>categorical class labels </a:t>
            </a:r>
            <a:r>
              <a:rPr lang="en-US" altLang="en-US" sz="2400" dirty="0"/>
              <a:t>(discrete or nominal)</a:t>
            </a:r>
          </a:p>
          <a:p>
            <a:pPr lvl="1">
              <a:spcAft>
                <a:spcPts val="600"/>
              </a:spcAft>
            </a:pPr>
            <a:r>
              <a:rPr lang="en-US" altLang="en-US" sz="2400" dirty="0"/>
              <a:t>Construct a model based on the training set and the </a:t>
            </a:r>
            <a:r>
              <a:rPr lang="en-US" altLang="en-US" sz="2400" b="1" dirty="0"/>
              <a:t>class labels</a:t>
            </a:r>
            <a:r>
              <a:rPr lang="en-US" altLang="en-US" sz="2400" dirty="0"/>
              <a:t> (the values in a classifying attribute) and use it in classifying new data</a:t>
            </a:r>
          </a:p>
          <a:p>
            <a:pPr eaLnBrk="1" hangingPunct="1">
              <a:spcAft>
                <a:spcPts val="600"/>
              </a:spcAft>
            </a:pPr>
            <a:r>
              <a:rPr lang="en-US" altLang="en-US" dirty="0" smtClean="0">
                <a:solidFill>
                  <a:srgbClr val="FF0000"/>
                </a:solidFill>
              </a:rPr>
              <a:t>Regression (Numeric prediction)</a:t>
            </a:r>
            <a:endParaRPr lang="en-US" altLang="en-US" dirty="0">
              <a:solidFill>
                <a:srgbClr val="FF0000"/>
              </a:solidFill>
            </a:endParaRPr>
          </a:p>
          <a:p>
            <a:pPr lvl="1" eaLnBrk="1" hangingPunct="1">
              <a:spcAft>
                <a:spcPts val="600"/>
              </a:spcAft>
            </a:pPr>
            <a:r>
              <a:rPr lang="en-US" altLang="en-US" sz="2400" dirty="0"/>
              <a:t>Model </a:t>
            </a:r>
            <a:r>
              <a:rPr lang="en-US" altLang="en-US" sz="2400" b="1" dirty="0"/>
              <a:t>continuous-valued functions </a:t>
            </a:r>
            <a:r>
              <a:rPr lang="en-US" altLang="en-US" sz="2400" dirty="0"/>
              <a:t>(i.e., predict unknown or missing values)</a:t>
            </a:r>
          </a:p>
          <a:p>
            <a:pPr eaLnBrk="1" hangingPunct="1">
              <a:spcAft>
                <a:spcPts val="600"/>
              </a:spcAft>
            </a:pPr>
            <a:endParaRPr lang="en-US" altLang="en-US" sz="2400" dirty="0"/>
          </a:p>
        </p:txBody>
      </p:sp>
      <p:pic>
        <p:nvPicPr>
          <p:cNvPr id="2" name="Picture 1"/>
          <p:cNvPicPr>
            <a:picLocks noChangeAspect="1"/>
          </p:cNvPicPr>
          <p:nvPr/>
        </p:nvPicPr>
        <p:blipFill>
          <a:blip r:embed="rId3"/>
          <a:stretch>
            <a:fillRect/>
          </a:stretch>
        </p:blipFill>
        <p:spPr>
          <a:xfrm>
            <a:off x="7958773" y="4190038"/>
            <a:ext cx="4033200" cy="2667962"/>
          </a:xfrm>
          <a:prstGeom prst="rect">
            <a:avLst/>
          </a:prstGeom>
        </p:spPr>
      </p:pic>
      <p:sp>
        <p:nvSpPr>
          <p:cNvPr id="5" name="Rectangle 3"/>
          <p:cNvSpPr>
            <a:spLocks noChangeArrowheads="1"/>
          </p:cNvSpPr>
          <p:nvPr/>
        </p:nvSpPr>
        <p:spPr bwMode="auto">
          <a:xfrm>
            <a:off x="3393593" y="3869442"/>
            <a:ext cx="1370745" cy="511489"/>
          </a:xfrm>
          <a:prstGeom prst="roundRect">
            <a:avLst/>
          </a:prstGeom>
          <a:solidFill>
            <a:schemeClr val="accent6">
              <a:lumMod val="20000"/>
              <a:lumOff val="80000"/>
            </a:schemeClr>
          </a:solidFill>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b="1" dirty="0">
                <a:latin typeface="Times New Roman" panose="02020603050405020304" pitchFamily="18" charset="0"/>
              </a:rPr>
              <a:t>outlook?</a:t>
            </a:r>
          </a:p>
        </p:txBody>
      </p:sp>
      <p:sp>
        <p:nvSpPr>
          <p:cNvPr id="6" name="Rectangle 5"/>
          <p:cNvSpPr>
            <a:spLocks noChangeArrowheads="1"/>
          </p:cNvSpPr>
          <p:nvPr/>
        </p:nvSpPr>
        <p:spPr bwMode="auto">
          <a:xfrm>
            <a:off x="1562275" y="5168518"/>
            <a:ext cx="1188820" cy="511489"/>
          </a:xfrm>
          <a:prstGeom prst="roundRect">
            <a:avLst/>
          </a:prstGeom>
          <a:solidFill>
            <a:schemeClr val="accent6">
              <a:lumMod val="20000"/>
              <a:lumOff val="80000"/>
            </a:schemeClr>
          </a:solidFill>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b="1" dirty="0">
                <a:latin typeface="Times New Roman" panose="02020603050405020304" pitchFamily="18" charset="0"/>
              </a:rPr>
              <a:t>windy?</a:t>
            </a:r>
          </a:p>
        </p:txBody>
      </p:sp>
      <p:sp>
        <p:nvSpPr>
          <p:cNvPr id="7" name="Rectangle 6"/>
          <p:cNvSpPr>
            <a:spLocks noChangeArrowheads="1"/>
          </p:cNvSpPr>
          <p:nvPr/>
        </p:nvSpPr>
        <p:spPr bwMode="auto">
          <a:xfrm>
            <a:off x="5249714" y="5173936"/>
            <a:ext cx="1651162" cy="511489"/>
          </a:xfrm>
          <a:prstGeom prst="roundRect">
            <a:avLst/>
          </a:prstGeom>
          <a:solidFill>
            <a:schemeClr val="accent6">
              <a:lumMod val="20000"/>
              <a:lumOff val="80000"/>
            </a:schemeClr>
          </a:solidFill>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b="1" dirty="0">
                <a:latin typeface="Times New Roman" panose="02020603050405020304" pitchFamily="18" charset="0"/>
              </a:rPr>
              <a:t>Humidity?</a:t>
            </a:r>
          </a:p>
        </p:txBody>
      </p:sp>
      <p:sp>
        <p:nvSpPr>
          <p:cNvPr id="8" name="Rectangle 14"/>
          <p:cNvSpPr>
            <a:spLocks noChangeArrowheads="1"/>
          </p:cNvSpPr>
          <p:nvPr/>
        </p:nvSpPr>
        <p:spPr bwMode="auto">
          <a:xfrm>
            <a:off x="1931032" y="4515028"/>
            <a:ext cx="973022" cy="462307"/>
          </a:xfrm>
          <a:prstGeom prst="rect">
            <a:avLst/>
          </a:prstGeom>
          <a:noFill/>
          <a:ln w="12700">
            <a:solidFill>
              <a:schemeClr val="bg1"/>
            </a:solidFill>
            <a:miter lim="800000"/>
            <a:headEnd/>
            <a:tailEnd/>
          </a:ln>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Sunny</a:t>
            </a:r>
          </a:p>
        </p:txBody>
      </p:sp>
      <p:sp>
        <p:nvSpPr>
          <p:cNvPr id="9" name="Rectangle 15"/>
          <p:cNvSpPr>
            <a:spLocks noChangeArrowheads="1"/>
          </p:cNvSpPr>
          <p:nvPr/>
        </p:nvSpPr>
        <p:spPr bwMode="auto">
          <a:xfrm>
            <a:off x="5567962" y="4567799"/>
            <a:ext cx="920124" cy="462307"/>
          </a:xfrm>
          <a:prstGeom prst="rect">
            <a:avLst/>
          </a:prstGeom>
          <a:noFill/>
          <a:ln>
            <a:noFill/>
          </a:ln>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Rainy</a:t>
            </a:r>
          </a:p>
        </p:txBody>
      </p:sp>
      <p:sp>
        <p:nvSpPr>
          <p:cNvPr id="10" name="Rectangle 25"/>
          <p:cNvSpPr>
            <a:spLocks noChangeArrowheads="1"/>
          </p:cNvSpPr>
          <p:nvPr/>
        </p:nvSpPr>
        <p:spPr bwMode="auto">
          <a:xfrm>
            <a:off x="903490" y="6295937"/>
            <a:ext cx="634469" cy="462307"/>
          </a:xfrm>
          <a:prstGeom prst="rect">
            <a:avLst/>
          </a:prstGeom>
          <a:solidFill>
            <a:schemeClr val="accent2">
              <a:lumMod val="40000"/>
              <a:lumOff val="60000"/>
            </a:schemeClr>
          </a:solidFill>
          <a:ln w="12700">
            <a:solidFill>
              <a:srgbClr val="000000"/>
            </a:solidFill>
          </a:ln>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Yes</a:t>
            </a:r>
          </a:p>
        </p:txBody>
      </p:sp>
      <p:sp>
        <p:nvSpPr>
          <p:cNvPr id="11" name="Rectangle 27"/>
          <p:cNvSpPr>
            <a:spLocks noChangeArrowheads="1"/>
          </p:cNvSpPr>
          <p:nvPr/>
        </p:nvSpPr>
        <p:spPr bwMode="auto">
          <a:xfrm>
            <a:off x="2972221" y="6290814"/>
            <a:ext cx="562655" cy="462307"/>
          </a:xfrm>
          <a:prstGeom prst="rect">
            <a:avLst/>
          </a:prstGeom>
          <a:solidFill>
            <a:schemeClr val="bg2">
              <a:lumMod val="90000"/>
            </a:schemeClr>
          </a:solidFill>
          <a:ln w="12700">
            <a:solidFill>
              <a:schemeClr val="tx1"/>
            </a:solidFill>
          </a:ln>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No</a:t>
            </a:r>
          </a:p>
        </p:txBody>
      </p:sp>
      <p:sp>
        <p:nvSpPr>
          <p:cNvPr id="12" name="Rectangle 28"/>
          <p:cNvSpPr>
            <a:spLocks noChangeArrowheads="1"/>
          </p:cNvSpPr>
          <p:nvPr/>
        </p:nvSpPr>
        <p:spPr bwMode="auto">
          <a:xfrm>
            <a:off x="6786519" y="6289935"/>
            <a:ext cx="562655" cy="462307"/>
          </a:xfrm>
          <a:prstGeom prst="rect">
            <a:avLst/>
          </a:prstGeom>
          <a:solidFill>
            <a:schemeClr val="bg2">
              <a:lumMod val="90000"/>
            </a:schemeClr>
          </a:solidFill>
          <a:ln w="12700">
            <a:solidFill>
              <a:schemeClr val="tx1"/>
            </a:solidFill>
          </a:ln>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No</a:t>
            </a:r>
          </a:p>
        </p:txBody>
      </p:sp>
      <p:sp>
        <p:nvSpPr>
          <p:cNvPr id="13" name="Rectangle 30"/>
          <p:cNvSpPr>
            <a:spLocks noChangeArrowheads="1"/>
          </p:cNvSpPr>
          <p:nvPr/>
        </p:nvSpPr>
        <p:spPr bwMode="auto">
          <a:xfrm>
            <a:off x="3627353" y="4646552"/>
            <a:ext cx="1066800" cy="304800"/>
          </a:xfrm>
          <a:prstGeom prst="rect">
            <a:avLst/>
          </a:prstGeom>
          <a:noFill/>
          <a:ln>
            <a:noFill/>
          </a:ln>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Overcast</a:t>
            </a:r>
          </a:p>
        </p:txBody>
      </p:sp>
      <p:sp>
        <p:nvSpPr>
          <p:cNvPr id="14" name="Rectangle 62"/>
          <p:cNvSpPr>
            <a:spLocks noChangeArrowheads="1"/>
          </p:cNvSpPr>
          <p:nvPr/>
        </p:nvSpPr>
        <p:spPr bwMode="auto">
          <a:xfrm>
            <a:off x="4835816" y="6291562"/>
            <a:ext cx="634469" cy="462307"/>
          </a:xfrm>
          <a:prstGeom prst="rect">
            <a:avLst/>
          </a:prstGeom>
          <a:solidFill>
            <a:schemeClr val="accent2">
              <a:lumMod val="40000"/>
              <a:lumOff val="60000"/>
            </a:schemeClr>
          </a:solidFill>
          <a:ln w="12700">
            <a:solidFill>
              <a:srgbClr val="000000"/>
            </a:solidFill>
          </a:ln>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Yes</a:t>
            </a:r>
          </a:p>
        </p:txBody>
      </p:sp>
      <p:sp>
        <p:nvSpPr>
          <p:cNvPr id="15" name="Rectangle 9"/>
          <p:cNvSpPr>
            <a:spLocks noChangeArrowheads="1"/>
          </p:cNvSpPr>
          <p:nvPr/>
        </p:nvSpPr>
        <p:spPr bwMode="auto">
          <a:xfrm>
            <a:off x="6821473" y="5622478"/>
            <a:ext cx="801501" cy="462307"/>
          </a:xfrm>
          <a:prstGeom prst="rect">
            <a:avLst/>
          </a:prstGeom>
          <a:noFill/>
          <a:ln>
            <a:noFill/>
          </a:ln>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High</a:t>
            </a:r>
          </a:p>
        </p:txBody>
      </p:sp>
      <p:sp>
        <p:nvSpPr>
          <p:cNvPr id="16" name="Rectangle 10"/>
          <p:cNvSpPr>
            <a:spLocks noChangeArrowheads="1"/>
          </p:cNvSpPr>
          <p:nvPr/>
        </p:nvSpPr>
        <p:spPr bwMode="auto">
          <a:xfrm>
            <a:off x="4497921" y="5714925"/>
            <a:ext cx="1125309" cy="462307"/>
          </a:xfrm>
          <a:prstGeom prst="rect">
            <a:avLst/>
          </a:prstGeom>
          <a:noFill/>
          <a:ln>
            <a:noFill/>
          </a:ln>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Normal</a:t>
            </a:r>
          </a:p>
        </p:txBody>
      </p:sp>
      <p:sp>
        <p:nvSpPr>
          <p:cNvPr id="17" name="Rectangle 8"/>
          <p:cNvSpPr>
            <a:spLocks noChangeArrowheads="1"/>
          </p:cNvSpPr>
          <p:nvPr/>
        </p:nvSpPr>
        <p:spPr bwMode="auto">
          <a:xfrm>
            <a:off x="2670907" y="5727234"/>
            <a:ext cx="755463" cy="462307"/>
          </a:xfrm>
          <a:prstGeom prst="rect">
            <a:avLst/>
          </a:prstGeom>
          <a:noFill/>
          <a:ln>
            <a:noFill/>
          </a:ln>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True</a:t>
            </a:r>
          </a:p>
        </p:txBody>
      </p:sp>
      <p:sp>
        <p:nvSpPr>
          <p:cNvPr id="18" name="Rectangle 7"/>
          <p:cNvSpPr>
            <a:spLocks noChangeArrowheads="1"/>
          </p:cNvSpPr>
          <p:nvPr/>
        </p:nvSpPr>
        <p:spPr bwMode="auto">
          <a:xfrm>
            <a:off x="933014" y="5675676"/>
            <a:ext cx="846967" cy="462307"/>
          </a:xfrm>
          <a:prstGeom prst="rect">
            <a:avLst/>
          </a:prstGeom>
          <a:noFill/>
          <a:ln>
            <a:noFill/>
          </a:ln>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False</a:t>
            </a:r>
          </a:p>
        </p:txBody>
      </p:sp>
      <p:cxnSp>
        <p:nvCxnSpPr>
          <p:cNvPr id="19" name="Straight Arrow Connector 18">
            <a:extLst>
              <a:ext uri="{FF2B5EF4-FFF2-40B4-BE49-F238E27FC236}">
                <a16:creationId xmlns:a16="http://schemas.microsoft.com/office/drawing/2014/main" id="{E31EAE0D-8D1B-E040-8BD8-A8A2EE3CD1C7}"/>
              </a:ext>
            </a:extLst>
          </p:cNvPr>
          <p:cNvCxnSpPr>
            <a:stCxn id="5" idx="2"/>
            <a:endCxn id="6" idx="0"/>
          </p:cNvCxnSpPr>
          <p:nvPr/>
        </p:nvCxnSpPr>
        <p:spPr>
          <a:xfrm flipH="1">
            <a:off x="2156685" y="4380931"/>
            <a:ext cx="1922281" cy="787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0FC3B3E-1B08-A740-91FB-D7EEDB23FB8B}"/>
              </a:ext>
            </a:extLst>
          </p:cNvPr>
          <p:cNvCxnSpPr>
            <a:stCxn id="5" idx="2"/>
            <a:endCxn id="26" idx="0"/>
          </p:cNvCxnSpPr>
          <p:nvPr/>
        </p:nvCxnSpPr>
        <p:spPr>
          <a:xfrm flipH="1">
            <a:off x="4073795" y="4380931"/>
            <a:ext cx="5171" cy="787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33899FF-F2EB-3344-9A91-6FDE48E59570}"/>
              </a:ext>
            </a:extLst>
          </p:cNvPr>
          <p:cNvCxnSpPr>
            <a:cxnSpLocks/>
            <a:stCxn id="5" idx="2"/>
            <a:endCxn id="7" idx="0"/>
          </p:cNvCxnSpPr>
          <p:nvPr/>
        </p:nvCxnSpPr>
        <p:spPr>
          <a:xfrm>
            <a:off x="4078966" y="4380931"/>
            <a:ext cx="1996329" cy="793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2412559-B354-FE45-B476-BA60C815BE19}"/>
              </a:ext>
            </a:extLst>
          </p:cNvPr>
          <p:cNvCxnSpPr>
            <a:stCxn id="6" idx="2"/>
            <a:endCxn id="10" idx="0"/>
          </p:cNvCxnSpPr>
          <p:nvPr/>
        </p:nvCxnSpPr>
        <p:spPr>
          <a:xfrm flipH="1">
            <a:off x="1220725" y="5680007"/>
            <a:ext cx="935960" cy="6159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DA5F44D-3748-C94E-9837-762125E2086A}"/>
              </a:ext>
            </a:extLst>
          </p:cNvPr>
          <p:cNvCxnSpPr>
            <a:stCxn id="6" idx="2"/>
            <a:endCxn id="11" idx="0"/>
          </p:cNvCxnSpPr>
          <p:nvPr/>
        </p:nvCxnSpPr>
        <p:spPr>
          <a:xfrm>
            <a:off x="2156685" y="5680007"/>
            <a:ext cx="1096864" cy="61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9A3F2F42-53E1-8A4A-B5DF-1768BDFBE8C4}"/>
              </a:ext>
            </a:extLst>
          </p:cNvPr>
          <p:cNvCxnSpPr>
            <a:stCxn id="7" idx="2"/>
            <a:endCxn id="14" idx="0"/>
          </p:cNvCxnSpPr>
          <p:nvPr/>
        </p:nvCxnSpPr>
        <p:spPr>
          <a:xfrm flipH="1">
            <a:off x="5153051" y="5685425"/>
            <a:ext cx="922244" cy="606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5AB6471-018A-344A-B4E8-02FF108557E7}"/>
              </a:ext>
            </a:extLst>
          </p:cNvPr>
          <p:cNvCxnSpPr>
            <a:stCxn id="7" idx="2"/>
            <a:endCxn id="12" idx="0"/>
          </p:cNvCxnSpPr>
          <p:nvPr/>
        </p:nvCxnSpPr>
        <p:spPr>
          <a:xfrm>
            <a:off x="6075295" y="5685425"/>
            <a:ext cx="992552" cy="604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p:cNvSpPr>
            <a:spLocks noChangeArrowheads="1"/>
          </p:cNvSpPr>
          <p:nvPr/>
        </p:nvSpPr>
        <p:spPr bwMode="auto">
          <a:xfrm>
            <a:off x="3756560" y="5168518"/>
            <a:ext cx="634469" cy="462307"/>
          </a:xfrm>
          <a:prstGeom prst="rect">
            <a:avLst/>
          </a:prstGeom>
          <a:solidFill>
            <a:schemeClr val="accent2">
              <a:lumMod val="40000"/>
              <a:lumOff val="60000"/>
            </a:schemeClr>
          </a:solidFill>
          <a:ln w="12700">
            <a:solidFill>
              <a:srgbClr val="000000"/>
            </a:solidFill>
          </a:ln>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en-US" sz="2400" dirty="0">
                <a:latin typeface="Times New Roman" panose="02020603050405020304" pitchFamily="18" charset="0"/>
              </a:rPr>
              <a:t>Yes</a:t>
            </a:r>
          </a:p>
        </p:txBody>
      </p:sp>
      <p:sp>
        <p:nvSpPr>
          <p:cNvPr id="41" name="Rectangle 2"/>
          <p:cNvSpPr txBox="1">
            <a:spLocks noChangeArrowheads="1"/>
          </p:cNvSpPr>
          <p:nvPr/>
        </p:nvSpPr>
        <p:spPr>
          <a:xfrm>
            <a:off x="913987" y="164920"/>
            <a:ext cx="10991850" cy="885825"/>
          </a:xfrm>
          <a:prstGeom prst="rect">
            <a:avLst/>
          </a:prstGeom>
          <a:noFill/>
        </p:spPr>
        <p:txBody>
          <a:bodyPr vert="horz" lIns="92075" tIns="46038" rIns="92075" bIns="46038"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latin typeface="Proxima Nova"/>
                <a:ea typeface="Proxima Nova"/>
                <a:cs typeface="Proxima Nova"/>
                <a:sym typeface="Proxima Nova"/>
              </a:rPr>
              <a:t>Summary</a:t>
            </a:r>
            <a:endParaRPr lang="en-US" sz="3200" dirty="0">
              <a:latin typeface="Proxima Nova"/>
              <a:ea typeface="Proxima Nova"/>
              <a:cs typeface="Proxima Nova"/>
              <a:sym typeface="Proxima Nova"/>
            </a:endParaRPr>
          </a:p>
        </p:txBody>
      </p:sp>
    </p:spTree>
    <p:extLst>
      <p:ext uri="{BB962C8B-B14F-4D97-AF65-F5344CB8AC3E}">
        <p14:creationId xmlns:p14="http://schemas.microsoft.com/office/powerpoint/2010/main" val="330137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5723-56F2-F1E4-8377-858895733672}"/>
              </a:ext>
            </a:extLst>
          </p:cNvPr>
          <p:cNvSpPr>
            <a:spLocks noGrp="1"/>
          </p:cNvSpPr>
          <p:nvPr>
            <p:ph type="title"/>
          </p:nvPr>
        </p:nvSpPr>
        <p:spPr/>
        <p:txBody>
          <a:bodyPr/>
          <a:lstStyle/>
          <a:p>
            <a:r>
              <a:rPr lang="en-US" dirty="0"/>
              <a:t>How to train AI to </a:t>
            </a:r>
            <a:r>
              <a:rPr lang="en-US" dirty="0" smtClean="0"/>
              <a:t>see and to write</a:t>
            </a:r>
            <a:endParaRPr lang="en-US" dirty="0"/>
          </a:p>
        </p:txBody>
      </p:sp>
      <p:sp>
        <p:nvSpPr>
          <p:cNvPr id="3" name="Text Placeholder 2">
            <a:extLst>
              <a:ext uri="{FF2B5EF4-FFF2-40B4-BE49-F238E27FC236}">
                <a16:creationId xmlns:a16="http://schemas.microsoft.com/office/drawing/2014/main" id="{5D205B23-30BF-E665-AE50-B2D2D4BC3606}"/>
              </a:ext>
            </a:extLst>
          </p:cNvPr>
          <p:cNvSpPr>
            <a:spLocks noGrp="1"/>
          </p:cNvSpPr>
          <p:nvPr>
            <p:ph type="body" idx="1"/>
          </p:nvPr>
        </p:nvSpPr>
        <p:spPr/>
        <p:txBody>
          <a:bodyPr/>
          <a:lstStyle/>
          <a:p>
            <a:r>
              <a:rPr lang="en-US" dirty="0">
                <a:hlinkClick r:id="rId2"/>
              </a:rPr>
              <a:t>https://youtu.be/y2BVTW09vck</a:t>
            </a:r>
            <a:endParaRPr lang="en-US" dirty="0"/>
          </a:p>
          <a:p>
            <a:r>
              <a:rPr lang="en-US" dirty="0">
                <a:hlinkClick r:id="rId3"/>
              </a:rPr>
              <a:t>https://</a:t>
            </a:r>
            <a:r>
              <a:rPr lang="en-US" dirty="0" smtClean="0">
                <a:hlinkClick r:id="rId3"/>
              </a:rPr>
              <a:t>www.youtube.com/watch?v=d2UccTPnl4w&amp;t=1s</a:t>
            </a:r>
            <a:endParaRPr lang="en-US" dirty="0" smtClean="0"/>
          </a:p>
          <a:p>
            <a:endParaRPr lang="en-US" dirty="0"/>
          </a:p>
        </p:txBody>
      </p:sp>
    </p:spTree>
    <p:extLst>
      <p:ext uri="{BB962C8B-B14F-4D97-AF65-F5344CB8AC3E}">
        <p14:creationId xmlns:p14="http://schemas.microsoft.com/office/powerpoint/2010/main" val="23882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4"/>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pic>
        <p:nvPicPr>
          <p:cNvPr id="173" name="Google Shape;173;p44"/>
          <p:cNvPicPr preferRelativeResize="0"/>
          <p:nvPr/>
        </p:nvPicPr>
        <p:blipFill>
          <a:blip r:embed="rId3">
            <a:alphaModFix/>
          </a:blip>
          <a:stretch>
            <a:fillRect/>
          </a:stretch>
        </p:blipFill>
        <p:spPr>
          <a:xfrm>
            <a:off x="3213177" y="4364534"/>
            <a:ext cx="2372512" cy="2372567"/>
          </a:xfrm>
          <a:prstGeom prst="rect">
            <a:avLst/>
          </a:prstGeom>
          <a:noFill/>
          <a:ln>
            <a:noFill/>
          </a:ln>
        </p:spPr>
      </p:pic>
      <p:sp>
        <p:nvSpPr>
          <p:cNvPr id="174" name="Google Shape;174;p44"/>
          <p:cNvSpPr/>
          <p:nvPr/>
        </p:nvSpPr>
        <p:spPr>
          <a:xfrm flipH="1">
            <a:off x="133929" y="712532"/>
            <a:ext cx="5590800" cy="3168400"/>
          </a:xfrm>
          <a:prstGeom prst="cloudCallout">
            <a:avLst>
              <a:gd name="adj1" fmla="val -20833"/>
              <a:gd name="adj2" fmla="val 625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 name="Google Shape;175;p44"/>
          <p:cNvSpPr/>
          <p:nvPr/>
        </p:nvSpPr>
        <p:spPr>
          <a:xfrm>
            <a:off x="6643692" y="712533"/>
            <a:ext cx="5426000" cy="3168400"/>
          </a:xfrm>
          <a:prstGeom prst="cloudCallout">
            <a:avLst>
              <a:gd name="adj1" fmla="val -20833"/>
              <a:gd name="adj2" fmla="val 62500"/>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 name="Google Shape;176;p44"/>
          <p:cNvSpPr txBox="1"/>
          <p:nvPr/>
        </p:nvSpPr>
        <p:spPr>
          <a:xfrm rot="511110">
            <a:off x="1499627" y="1792663"/>
            <a:ext cx="3696783" cy="718170"/>
          </a:xfrm>
          <a:prstGeom prst="rect">
            <a:avLst/>
          </a:prstGeom>
          <a:noFill/>
          <a:ln>
            <a:noFill/>
          </a:ln>
        </p:spPr>
        <p:txBody>
          <a:bodyPr spcFirstLastPara="1" wrap="square" lIns="121900" tIns="121900" rIns="121900" bIns="121900" anchor="t" anchorCtr="0">
            <a:spAutoFit/>
          </a:bodyPr>
          <a:lstStyle/>
          <a:p>
            <a:r>
              <a:rPr lang="en" sz="3067" b="1"/>
              <a:t>Mental Model</a:t>
            </a:r>
            <a:endParaRPr sz="3067" b="1"/>
          </a:p>
        </p:txBody>
      </p:sp>
      <p:sp>
        <p:nvSpPr>
          <p:cNvPr id="177" name="Google Shape;177;p44"/>
          <p:cNvSpPr txBox="1"/>
          <p:nvPr/>
        </p:nvSpPr>
        <p:spPr>
          <a:xfrm rot="-471288">
            <a:off x="7674078" y="1770246"/>
            <a:ext cx="3696684" cy="1190157"/>
          </a:xfrm>
          <a:prstGeom prst="rect">
            <a:avLst/>
          </a:prstGeom>
          <a:noFill/>
          <a:ln>
            <a:noFill/>
          </a:ln>
        </p:spPr>
        <p:txBody>
          <a:bodyPr spcFirstLastPara="1" wrap="square" lIns="121900" tIns="121900" rIns="121900" bIns="121900" anchor="t" anchorCtr="0">
            <a:spAutoFit/>
          </a:bodyPr>
          <a:lstStyle/>
          <a:p>
            <a:r>
              <a:rPr lang="en" sz="3067" b="1"/>
              <a:t>Machine Learning</a:t>
            </a:r>
            <a:endParaRPr sz="3067" b="1"/>
          </a:p>
          <a:p>
            <a:pPr algn="ctr"/>
            <a:r>
              <a:rPr lang="en" sz="3067" b="1"/>
              <a:t>Model</a:t>
            </a:r>
            <a:endParaRPr sz="3067" b="1"/>
          </a:p>
        </p:txBody>
      </p:sp>
      <p:pic>
        <p:nvPicPr>
          <p:cNvPr id="178" name="Google Shape;178;p44"/>
          <p:cNvPicPr preferRelativeResize="0"/>
          <p:nvPr/>
        </p:nvPicPr>
        <p:blipFill>
          <a:blip r:embed="rId4">
            <a:alphaModFix/>
          </a:blip>
          <a:stretch>
            <a:fillRect/>
          </a:stretch>
        </p:blipFill>
        <p:spPr>
          <a:xfrm>
            <a:off x="6562634" y="3945801"/>
            <a:ext cx="1733309" cy="2791300"/>
          </a:xfrm>
          <a:prstGeom prst="rect">
            <a:avLst/>
          </a:prstGeom>
          <a:noFill/>
          <a:ln>
            <a:noFill/>
          </a:ln>
        </p:spPr>
      </p:pic>
    </p:spTree>
    <p:extLst>
      <p:ext uri="{BB962C8B-B14F-4D97-AF65-F5344CB8AC3E}">
        <p14:creationId xmlns:p14="http://schemas.microsoft.com/office/powerpoint/2010/main" val="2901994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9"/>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291" name="Google Shape;291;p59"/>
          <p:cNvSpPr txBox="1"/>
          <p:nvPr/>
        </p:nvSpPr>
        <p:spPr>
          <a:xfrm>
            <a:off x="186467" y="912533"/>
            <a:ext cx="12005600" cy="5636000"/>
          </a:xfrm>
          <a:prstGeom prst="rect">
            <a:avLst/>
          </a:prstGeom>
          <a:noFill/>
          <a:ln>
            <a:noFill/>
          </a:ln>
        </p:spPr>
        <p:txBody>
          <a:bodyPr spcFirstLastPara="1" wrap="square" lIns="121900" tIns="121900" rIns="121900" bIns="121900" anchor="t" anchorCtr="0">
            <a:noAutofit/>
          </a:bodyPr>
          <a:lstStyle/>
          <a:p>
            <a:pPr marR="422725" algn="ctr"/>
            <a:r>
              <a:rPr lang="en" sz="4800" b="1" dirty="0">
                <a:latin typeface="Proxima Nova"/>
                <a:ea typeface="Proxima Nova"/>
                <a:cs typeface="Proxima Nova"/>
                <a:sym typeface="Proxima Nova"/>
              </a:rPr>
              <a:t>Supervised or Unsupervised</a:t>
            </a:r>
            <a:r>
              <a:rPr lang="en" sz="4800" b="1" dirty="0" smtClean="0">
                <a:latin typeface="Proxima Nova"/>
                <a:ea typeface="Proxima Nova"/>
                <a:cs typeface="Proxima Nova"/>
                <a:sym typeface="Proxima Nova"/>
              </a:rPr>
              <a:t>? </a:t>
            </a:r>
            <a:br>
              <a:rPr lang="en" sz="4800" b="1" dirty="0" smtClean="0">
                <a:latin typeface="Proxima Nova"/>
                <a:ea typeface="Proxima Nova"/>
                <a:cs typeface="Proxima Nova"/>
                <a:sym typeface="Proxima Nova"/>
              </a:rPr>
            </a:br>
            <a:r>
              <a:rPr lang="en" sz="4800" b="1" dirty="0" smtClean="0">
                <a:latin typeface="Proxima Nova"/>
                <a:ea typeface="Proxima Nova"/>
                <a:cs typeface="Proxima Nova"/>
                <a:sym typeface="Proxima Nova"/>
              </a:rPr>
              <a:t>(or either?)</a:t>
            </a:r>
            <a:endParaRPr sz="4000" dirty="0">
              <a:latin typeface="Proxima Nova"/>
              <a:ea typeface="Proxima Nova"/>
              <a:cs typeface="Proxima Nova"/>
              <a:sym typeface="Proxima Nova"/>
            </a:endParaRPr>
          </a:p>
          <a:p>
            <a:pPr marR="422725" algn="ctr"/>
            <a:endParaRPr lang="en-US" sz="4000" dirty="0" smtClean="0">
              <a:latin typeface="Proxima Nova"/>
              <a:ea typeface="Proxima Nova"/>
              <a:cs typeface="Proxima Nova"/>
              <a:sym typeface="Proxima Nova"/>
            </a:endParaRPr>
          </a:p>
          <a:p>
            <a:pPr marR="422725" algn="ctr"/>
            <a:r>
              <a:rPr lang="en-US" sz="4000" dirty="0" smtClean="0">
                <a:latin typeface="Proxima Nova"/>
                <a:ea typeface="Proxima Nova"/>
                <a:cs typeface="Proxima Nova"/>
                <a:sym typeface="Proxima Nova"/>
              </a:rPr>
              <a:t>Next word prediction</a:t>
            </a:r>
          </a:p>
          <a:p>
            <a:pPr marR="422725" algn="ctr"/>
            <a:r>
              <a:rPr lang="en-US" sz="4000" dirty="0">
                <a:latin typeface="Proxima Nova"/>
                <a:ea typeface="Proxima Nova"/>
                <a:cs typeface="Proxima Nova"/>
                <a:sym typeface="Proxima Nova"/>
              </a:rPr>
              <a:t>Anomaly </a:t>
            </a:r>
            <a:r>
              <a:rPr lang="en-US" sz="4000" dirty="0" smtClean="0">
                <a:latin typeface="Proxima Nova"/>
                <a:ea typeface="Proxima Nova"/>
                <a:cs typeface="Proxima Nova"/>
                <a:sym typeface="Proxima Nova"/>
              </a:rPr>
              <a:t>Detection</a:t>
            </a:r>
          </a:p>
          <a:p>
            <a:pPr marR="422725" algn="ctr"/>
            <a:r>
              <a:rPr lang="en-US" sz="4000" dirty="0" smtClean="0">
                <a:latin typeface="Proxima Nova"/>
                <a:ea typeface="Proxima Nova"/>
                <a:cs typeface="Proxima Nova"/>
                <a:sym typeface="Proxima Nova"/>
              </a:rPr>
              <a:t>Image segmentation</a:t>
            </a:r>
          </a:p>
          <a:p>
            <a:pPr marR="422725" algn="ctr"/>
            <a:r>
              <a:rPr lang="en-US" sz="4000" dirty="0" smtClean="0">
                <a:latin typeface="Proxima Nova"/>
                <a:ea typeface="Proxima Nova"/>
                <a:cs typeface="Proxima Nova"/>
                <a:sym typeface="Proxima Nova"/>
              </a:rPr>
              <a:t>Recommendation</a:t>
            </a:r>
          </a:p>
          <a:p>
            <a:pPr marR="422725" algn="ctr"/>
            <a:r>
              <a:rPr lang="en-US" sz="4000" dirty="0" smtClean="0">
                <a:latin typeface="Proxima Nova"/>
                <a:ea typeface="Proxima Nova"/>
                <a:cs typeface="Proxima Nova"/>
                <a:sym typeface="Proxima Nova"/>
              </a:rPr>
              <a:t>Searching (like google) </a:t>
            </a:r>
          </a:p>
          <a:p>
            <a:pPr marR="422725" algn="ctr"/>
            <a:endParaRPr lang="en-US" sz="4000" dirty="0" smtClean="0">
              <a:latin typeface="Proxima Nova"/>
              <a:ea typeface="Proxima Nova"/>
              <a:cs typeface="Proxima Nova"/>
              <a:sym typeface="Proxima Nova"/>
            </a:endParaRPr>
          </a:p>
          <a:p>
            <a:pPr marR="422725" algn="ctr"/>
            <a:endParaRPr sz="4000" dirty="0">
              <a:latin typeface="Proxima Nova"/>
              <a:ea typeface="Proxima Nova"/>
              <a:cs typeface="Proxima Nova"/>
              <a:sym typeface="Proxima Nova"/>
            </a:endParaRPr>
          </a:p>
        </p:txBody>
      </p:sp>
    </p:spTree>
    <p:extLst>
      <p:ext uri="{BB962C8B-B14F-4D97-AF65-F5344CB8AC3E}">
        <p14:creationId xmlns:p14="http://schemas.microsoft.com/office/powerpoint/2010/main" val="3592222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56"/>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268" name="Google Shape;268;p56"/>
          <p:cNvSpPr txBox="1"/>
          <p:nvPr/>
        </p:nvSpPr>
        <p:spPr>
          <a:xfrm>
            <a:off x="186467" y="912533"/>
            <a:ext cx="12005600" cy="5636000"/>
          </a:xfrm>
          <a:prstGeom prst="rect">
            <a:avLst/>
          </a:prstGeom>
          <a:noFill/>
          <a:ln>
            <a:noFill/>
          </a:ln>
        </p:spPr>
        <p:txBody>
          <a:bodyPr spcFirstLastPara="1" wrap="square" lIns="121900" tIns="121900" rIns="121900" bIns="121900" anchor="t" anchorCtr="0">
            <a:noAutofit/>
          </a:bodyPr>
          <a:lstStyle/>
          <a:p>
            <a:pPr algn="ctr"/>
            <a:r>
              <a:rPr lang="en" sz="4800" b="1" dirty="0">
                <a:latin typeface="Proxima Nova"/>
                <a:ea typeface="Proxima Nova"/>
                <a:cs typeface="Proxima Nova"/>
                <a:sym typeface="Proxima Nova"/>
              </a:rPr>
              <a:t>Key Vocabulary</a:t>
            </a:r>
            <a:endParaRPr sz="4000" dirty="0">
              <a:latin typeface="Proxima Nova"/>
              <a:ea typeface="Proxima Nova"/>
              <a:cs typeface="Proxima Nova"/>
              <a:sym typeface="Proxima Nova"/>
            </a:endParaRPr>
          </a:p>
          <a:p>
            <a:pPr algn="ctr"/>
            <a:endParaRPr sz="4000" dirty="0">
              <a:latin typeface="Proxima Nova"/>
              <a:ea typeface="Proxima Nova"/>
              <a:cs typeface="Proxima Nova"/>
              <a:sym typeface="Proxima Nova"/>
            </a:endParaRPr>
          </a:p>
          <a:p>
            <a:pPr marL="609585" marR="422725" indent="-558786">
              <a:buSzPts val="3000"/>
              <a:buFont typeface="Proxima Nova"/>
              <a:buChar char="●"/>
            </a:pPr>
            <a:r>
              <a:rPr lang="en-US" sz="4000" b="1" dirty="0">
                <a:latin typeface="Proxima Nova"/>
                <a:ea typeface="Proxima Nova"/>
                <a:cs typeface="Proxima Nova"/>
                <a:sym typeface="Proxima Nova"/>
              </a:rPr>
              <a:t>Generative</a:t>
            </a:r>
            <a:r>
              <a:rPr lang="en" sz="4000" dirty="0" smtClean="0">
                <a:latin typeface="Proxima Nova"/>
                <a:ea typeface="Proxima Nova"/>
                <a:cs typeface="Proxima Nova"/>
                <a:sym typeface="Proxima Nova"/>
              </a:rPr>
              <a:t> – </a:t>
            </a:r>
            <a:r>
              <a:rPr lang="en-US" sz="4000" dirty="0" smtClean="0"/>
              <a:t>models that </a:t>
            </a:r>
            <a:r>
              <a:rPr lang="en-US" sz="4000" dirty="0"/>
              <a:t>can generate new data instances</a:t>
            </a:r>
            <a:r>
              <a:rPr lang="en" sz="4000" dirty="0">
                <a:latin typeface="Proxima Nova"/>
                <a:ea typeface="Proxima Nova"/>
                <a:cs typeface="Proxima Nova"/>
                <a:sym typeface="Proxima Nova"/>
              </a:rPr>
              <a:t/>
            </a:r>
            <a:br>
              <a:rPr lang="en" sz="4000" dirty="0">
                <a:latin typeface="Proxima Nova"/>
                <a:ea typeface="Proxima Nova"/>
                <a:cs typeface="Proxima Nova"/>
                <a:sym typeface="Proxima Nova"/>
              </a:rPr>
            </a:br>
            <a:endParaRPr sz="4000" dirty="0">
              <a:latin typeface="Proxima Nova"/>
              <a:ea typeface="Proxima Nova"/>
              <a:cs typeface="Proxima Nova"/>
              <a:sym typeface="Proxima Nova"/>
            </a:endParaRPr>
          </a:p>
          <a:p>
            <a:pPr marL="609585" marR="422725" indent="-558786">
              <a:buSzPts val="3000"/>
              <a:buFont typeface="Proxima Nova"/>
              <a:buChar char="●"/>
            </a:pPr>
            <a:r>
              <a:rPr lang="en-US" sz="4000" b="1" dirty="0" smtClean="0">
                <a:latin typeface="Proxima Nova"/>
                <a:ea typeface="Proxima Nova"/>
                <a:cs typeface="Proxima Nova"/>
                <a:sym typeface="Proxima Nova"/>
              </a:rPr>
              <a:t>Discriminative</a:t>
            </a:r>
            <a:r>
              <a:rPr lang="en" sz="4000" dirty="0" smtClean="0">
                <a:latin typeface="Proxima Nova"/>
                <a:ea typeface="Proxima Nova"/>
                <a:cs typeface="Proxima Nova"/>
                <a:sym typeface="Proxima Nova"/>
              </a:rPr>
              <a:t> – </a:t>
            </a:r>
            <a:r>
              <a:rPr lang="en-US" sz="4000" dirty="0" smtClean="0"/>
              <a:t>models that </a:t>
            </a:r>
            <a:r>
              <a:rPr lang="en-US" sz="4000" dirty="0"/>
              <a:t>discriminate between different kinds of data instances</a:t>
            </a:r>
          </a:p>
          <a:p>
            <a:pPr marL="3505112" marR="422725" indent="-3428914">
              <a:buClr>
                <a:srgbClr val="000000"/>
              </a:buClr>
              <a:buSzPts val="1100"/>
            </a:pPr>
            <a:endParaRPr sz="4000" dirty="0">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lgn="ctr">
              <a:buClr>
                <a:srgbClr val="000000"/>
              </a:buClr>
              <a:buSzPts val="1100"/>
            </a:pPr>
            <a:endParaRPr sz="4800" dirty="0">
              <a:solidFill>
                <a:srgbClr val="000000"/>
              </a:solidFill>
              <a:latin typeface="Proxima Nova"/>
              <a:ea typeface="Proxima Nova"/>
              <a:cs typeface="Proxima Nova"/>
              <a:sym typeface="Proxima Nova"/>
            </a:endParaRPr>
          </a:p>
          <a:p>
            <a:pPr>
              <a:buClr>
                <a:srgbClr val="000000"/>
              </a:buClr>
              <a:buSzPts val="1100"/>
            </a:pPr>
            <a:endParaRPr sz="4800" dirty="0">
              <a:solidFill>
                <a:srgbClr val="000000"/>
              </a:solidFill>
              <a:latin typeface="Proxima Nova"/>
              <a:ea typeface="Proxima Nova"/>
              <a:cs typeface="Proxima Nova"/>
              <a:sym typeface="Proxima Nova"/>
            </a:endParaRPr>
          </a:p>
          <a:p>
            <a:pPr algn="ctr"/>
            <a:endParaRPr sz="4800" dirty="0">
              <a:latin typeface="Proxima Nova"/>
              <a:ea typeface="Proxima Nova"/>
              <a:cs typeface="Proxima Nova"/>
              <a:sym typeface="Proxima Nova"/>
            </a:endParaRPr>
          </a:p>
          <a:p>
            <a:pPr algn="ctr"/>
            <a:endParaRPr sz="4800" dirty="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217239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9"/>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291" name="Google Shape;291;p59"/>
          <p:cNvSpPr txBox="1"/>
          <p:nvPr/>
        </p:nvSpPr>
        <p:spPr>
          <a:xfrm>
            <a:off x="186467" y="912533"/>
            <a:ext cx="12005600" cy="5636000"/>
          </a:xfrm>
          <a:prstGeom prst="rect">
            <a:avLst/>
          </a:prstGeom>
          <a:noFill/>
          <a:ln>
            <a:noFill/>
          </a:ln>
        </p:spPr>
        <p:txBody>
          <a:bodyPr spcFirstLastPara="1" wrap="square" lIns="121900" tIns="121900" rIns="121900" bIns="121900" anchor="t" anchorCtr="0">
            <a:noAutofit/>
          </a:bodyPr>
          <a:lstStyle/>
          <a:p>
            <a:pPr marR="422725" algn="ctr"/>
            <a:r>
              <a:rPr lang="en-US" sz="4800" b="1" dirty="0">
                <a:latin typeface="Proxima Nova"/>
                <a:ea typeface="Proxima Nova"/>
                <a:cs typeface="Proxima Nova"/>
              </a:rPr>
              <a:t>Generative</a:t>
            </a:r>
            <a:r>
              <a:rPr lang="en" sz="4800" b="1" dirty="0" smtClean="0">
                <a:latin typeface="Proxima Nova"/>
                <a:ea typeface="Proxima Nova"/>
                <a:cs typeface="Proxima Nova"/>
                <a:sym typeface="Proxima Nova"/>
              </a:rPr>
              <a:t> </a:t>
            </a:r>
            <a:r>
              <a:rPr lang="en" sz="4800" b="1" dirty="0">
                <a:latin typeface="Proxima Nova"/>
                <a:ea typeface="Proxima Nova"/>
                <a:cs typeface="Proxima Nova"/>
                <a:sym typeface="Proxima Nova"/>
              </a:rPr>
              <a:t>or </a:t>
            </a:r>
            <a:r>
              <a:rPr lang="en-US" sz="4800" b="1" dirty="0">
                <a:latin typeface="Proxima Nova"/>
                <a:ea typeface="Proxima Nova"/>
                <a:cs typeface="Proxima Nova"/>
              </a:rPr>
              <a:t>Discriminative</a:t>
            </a:r>
            <a:r>
              <a:rPr lang="en" sz="4800" b="1" dirty="0" smtClean="0">
                <a:latin typeface="Proxima Nova"/>
                <a:ea typeface="Proxima Nova"/>
                <a:cs typeface="Proxima Nova"/>
                <a:sym typeface="Proxima Nova"/>
              </a:rPr>
              <a:t>? </a:t>
            </a:r>
            <a:br>
              <a:rPr lang="en" sz="4800" b="1" dirty="0" smtClean="0">
                <a:latin typeface="Proxima Nova"/>
                <a:ea typeface="Proxima Nova"/>
                <a:cs typeface="Proxima Nova"/>
                <a:sym typeface="Proxima Nova"/>
              </a:rPr>
            </a:br>
            <a:r>
              <a:rPr lang="en" sz="4800" b="1" dirty="0" smtClean="0">
                <a:latin typeface="Proxima Nova"/>
                <a:ea typeface="Proxima Nova"/>
                <a:cs typeface="Proxima Nova"/>
                <a:sym typeface="Proxima Nova"/>
              </a:rPr>
              <a:t>(or both?)</a:t>
            </a:r>
            <a:endParaRPr sz="4000" dirty="0">
              <a:latin typeface="Proxima Nova"/>
              <a:ea typeface="Proxima Nova"/>
              <a:cs typeface="Proxima Nova"/>
              <a:sym typeface="Proxima Nova"/>
            </a:endParaRPr>
          </a:p>
          <a:p>
            <a:pPr marR="422725" algn="ctr"/>
            <a:endParaRPr lang="en-US" sz="4000" dirty="0" smtClean="0">
              <a:latin typeface="Proxima Nova"/>
              <a:ea typeface="Proxima Nova"/>
              <a:cs typeface="Proxima Nova"/>
              <a:sym typeface="Proxima Nova"/>
            </a:endParaRPr>
          </a:p>
          <a:p>
            <a:pPr marR="422725" algn="ctr"/>
            <a:r>
              <a:rPr lang="en-US" sz="4000" dirty="0" smtClean="0">
                <a:latin typeface="Proxima Nova"/>
                <a:ea typeface="Proxima Nova"/>
                <a:cs typeface="Proxima Nova"/>
                <a:sym typeface="Proxima Nova"/>
              </a:rPr>
              <a:t>Translation</a:t>
            </a:r>
          </a:p>
          <a:p>
            <a:pPr marR="422725" algn="ctr"/>
            <a:r>
              <a:rPr lang="en-US" sz="4000" dirty="0">
                <a:latin typeface="Proxima Nova"/>
                <a:ea typeface="Proxima Nova"/>
                <a:cs typeface="Proxima Nova"/>
                <a:sym typeface="Proxima Nova"/>
              </a:rPr>
              <a:t>Face recognition</a:t>
            </a:r>
          </a:p>
          <a:p>
            <a:pPr marR="422725" algn="ctr"/>
            <a:r>
              <a:rPr lang="en-US" sz="4000" dirty="0">
                <a:latin typeface="Proxima Nova"/>
                <a:ea typeface="Proxima Nova"/>
                <a:cs typeface="Proxima Nova"/>
                <a:sym typeface="Proxima Nova"/>
              </a:rPr>
              <a:t>Plagiarism detection</a:t>
            </a:r>
          </a:p>
          <a:p>
            <a:pPr marR="422725" algn="ctr"/>
            <a:r>
              <a:rPr lang="en-US" sz="4000" dirty="0" smtClean="0">
                <a:latin typeface="Proxima Nova"/>
                <a:ea typeface="Proxima Nova"/>
                <a:cs typeface="Proxima Nova"/>
                <a:sym typeface="Proxima Nova"/>
              </a:rPr>
              <a:t>Function prediction </a:t>
            </a:r>
          </a:p>
          <a:p>
            <a:pPr marR="422725" algn="ctr"/>
            <a:endParaRPr lang="en-US" sz="4000" dirty="0" smtClean="0">
              <a:latin typeface="Proxima Nova"/>
              <a:ea typeface="Proxima Nova"/>
              <a:cs typeface="Proxima Nova"/>
              <a:sym typeface="Proxima Nova"/>
            </a:endParaRPr>
          </a:p>
          <a:p>
            <a:pPr marR="422725" algn="ctr"/>
            <a:endParaRPr sz="4000" dirty="0">
              <a:latin typeface="Proxima Nova"/>
              <a:ea typeface="Proxima Nova"/>
              <a:cs typeface="Proxima Nova"/>
              <a:sym typeface="Proxima Nova"/>
            </a:endParaRPr>
          </a:p>
        </p:txBody>
      </p:sp>
    </p:spTree>
    <p:extLst>
      <p:ext uri="{BB962C8B-B14F-4D97-AF65-F5344CB8AC3E}">
        <p14:creationId xmlns:p14="http://schemas.microsoft.com/office/powerpoint/2010/main" val="719003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325563"/>
          </a:xfrm>
        </p:spPr>
        <p:txBody>
          <a:bodyPr>
            <a:noAutofit/>
          </a:bodyPr>
          <a:lstStyle/>
          <a:p>
            <a:r>
              <a:rPr lang="en-US" altLang="zh-CN" sz="4800" b="1" dirty="0">
                <a:latin typeface="Proxima Nova"/>
                <a:ea typeface="Proxima Nova"/>
                <a:cs typeface="Proxima Nova"/>
              </a:rPr>
              <a:t>Generative vs.</a:t>
            </a:r>
            <a:r>
              <a:rPr lang="zh-CN" altLang="en-US" sz="4800" b="1" dirty="0">
                <a:latin typeface="Proxima Nova"/>
                <a:ea typeface="Proxima Nova"/>
                <a:cs typeface="Proxima Nova"/>
              </a:rPr>
              <a:t> </a:t>
            </a:r>
            <a:r>
              <a:rPr lang="en-US" altLang="zh-CN" sz="4800" b="1" dirty="0">
                <a:latin typeface="Proxima Nova"/>
                <a:ea typeface="Proxima Nova"/>
                <a:cs typeface="Proxima Nova"/>
              </a:rPr>
              <a:t>Discriminative</a:t>
            </a:r>
            <a:r>
              <a:rPr lang="zh-CN" altLang="en-US" sz="4800" b="1" dirty="0">
                <a:latin typeface="Proxima Nova"/>
                <a:ea typeface="Proxima Nova"/>
                <a:cs typeface="Proxima Nova"/>
              </a:rPr>
              <a:t> </a:t>
            </a:r>
            <a:r>
              <a:rPr lang="en-US" altLang="zh-CN" sz="4800" b="1" dirty="0">
                <a:latin typeface="Proxima Nova"/>
                <a:ea typeface="Proxima Nova"/>
                <a:cs typeface="Proxima Nova"/>
              </a:rPr>
              <a:t>Classifiers</a:t>
            </a:r>
            <a:endParaRPr lang="zh-CN" altLang="en-US" sz="4800" b="1" dirty="0">
              <a:latin typeface="Proxima Nova"/>
              <a:ea typeface="Proxima Nova"/>
              <a:cs typeface="Proxima Nova"/>
            </a:endParaRPr>
          </a:p>
        </p:txBody>
      </p:sp>
      <p:sp>
        <p:nvSpPr>
          <p:cNvPr id="3" name="内容占位符 2"/>
          <p:cNvSpPr>
            <a:spLocks noGrp="1"/>
          </p:cNvSpPr>
          <p:nvPr>
            <p:ph idx="1"/>
          </p:nvPr>
        </p:nvSpPr>
        <p:spPr>
          <a:xfrm>
            <a:off x="654423" y="1778925"/>
            <a:ext cx="10452848" cy="4771286"/>
          </a:xfrm>
        </p:spPr>
        <p:txBody>
          <a:bodyPr>
            <a:normAutofit/>
          </a:bodyPr>
          <a:lstStyle/>
          <a:p>
            <a:pPr>
              <a:spcAft>
                <a:spcPts val="600"/>
              </a:spcAft>
            </a:pPr>
            <a:r>
              <a:rPr kumimoji="1" lang="en-US" altLang="zh-CN" sz="2400" dirty="0"/>
              <a:t>X:</a:t>
            </a:r>
            <a:r>
              <a:rPr kumimoji="1" lang="zh-CN" altLang="en-US" sz="2400" dirty="0"/>
              <a:t> </a:t>
            </a:r>
            <a:r>
              <a:rPr kumimoji="1" lang="en-US" altLang="zh-CN" sz="2400" dirty="0"/>
              <a:t>observed</a:t>
            </a:r>
            <a:r>
              <a:rPr kumimoji="1" lang="zh-CN" altLang="en-US" sz="2400" dirty="0"/>
              <a:t> </a:t>
            </a:r>
            <a:r>
              <a:rPr kumimoji="1" lang="en-US" altLang="zh-CN" sz="2400" dirty="0"/>
              <a:t>variables</a:t>
            </a:r>
            <a:r>
              <a:rPr kumimoji="1" lang="zh-CN" altLang="en-US" sz="2400" dirty="0"/>
              <a:t> </a:t>
            </a:r>
            <a:r>
              <a:rPr kumimoji="1" lang="en-US" altLang="zh-CN" sz="2400" dirty="0"/>
              <a:t>(features)</a:t>
            </a:r>
            <a:r>
              <a:rPr kumimoji="1" lang="zh-CN" altLang="en-US" sz="2400" dirty="0"/>
              <a:t> </a:t>
            </a:r>
            <a:endParaRPr kumimoji="1" lang="en-US" altLang="zh-CN" sz="2400" dirty="0"/>
          </a:p>
          <a:p>
            <a:pPr>
              <a:spcAft>
                <a:spcPts val="600"/>
              </a:spcAft>
            </a:pPr>
            <a:r>
              <a:rPr kumimoji="1" lang="en-US" altLang="zh-CN" sz="2400" dirty="0"/>
              <a:t>Y:</a:t>
            </a:r>
            <a:r>
              <a:rPr kumimoji="1" lang="zh-CN" altLang="en-US" sz="2400" dirty="0"/>
              <a:t> </a:t>
            </a:r>
            <a:r>
              <a:rPr kumimoji="1" lang="en-US" altLang="zh-CN" sz="2400" dirty="0"/>
              <a:t>target</a:t>
            </a:r>
            <a:r>
              <a:rPr kumimoji="1" lang="zh-CN" altLang="en-US" sz="2400" dirty="0"/>
              <a:t> </a:t>
            </a:r>
            <a:r>
              <a:rPr kumimoji="1" lang="en-US" altLang="zh-CN" sz="2400" dirty="0"/>
              <a:t>variables</a:t>
            </a:r>
            <a:r>
              <a:rPr kumimoji="1" lang="zh-CN" altLang="en-US" sz="2400" dirty="0"/>
              <a:t> </a:t>
            </a:r>
            <a:r>
              <a:rPr kumimoji="1" lang="en-US" altLang="zh-CN" sz="2400" dirty="0"/>
              <a:t>(class</a:t>
            </a:r>
            <a:r>
              <a:rPr kumimoji="1" lang="zh-CN" altLang="en-US" sz="2400" dirty="0"/>
              <a:t> </a:t>
            </a:r>
            <a:r>
              <a:rPr kumimoji="1" lang="en-US" altLang="zh-CN" sz="2400" dirty="0"/>
              <a:t>labels)</a:t>
            </a:r>
          </a:p>
          <a:p>
            <a:pPr>
              <a:spcAft>
                <a:spcPts val="600"/>
              </a:spcAft>
            </a:pPr>
            <a:r>
              <a:rPr kumimoji="1" lang="en-US" altLang="zh-CN" sz="2400" dirty="0"/>
              <a:t>A generative</a:t>
            </a:r>
            <a:r>
              <a:rPr kumimoji="1" lang="zh-CN" altLang="en-US" sz="2400" dirty="0"/>
              <a:t> </a:t>
            </a:r>
            <a:r>
              <a:rPr kumimoji="1" lang="en-US" altLang="zh-CN" sz="2400" dirty="0"/>
              <a:t>classifier</a:t>
            </a:r>
            <a:r>
              <a:rPr kumimoji="1" lang="zh-CN" altLang="en-US" sz="2400" dirty="0"/>
              <a:t> </a:t>
            </a:r>
            <a:r>
              <a:rPr kumimoji="1" lang="en-US" altLang="zh-CN" sz="2400" dirty="0"/>
              <a:t>models</a:t>
            </a:r>
            <a:r>
              <a:rPr kumimoji="1" lang="zh-CN" altLang="en-US" sz="2400" dirty="0"/>
              <a:t> </a:t>
            </a:r>
            <a:r>
              <a:rPr kumimoji="1" lang="en-US" altLang="zh-CN" sz="2400" dirty="0"/>
              <a:t>p(Y,</a:t>
            </a:r>
            <a:r>
              <a:rPr kumimoji="1" lang="zh-CN" altLang="en-US" sz="2400" dirty="0"/>
              <a:t> </a:t>
            </a:r>
            <a:r>
              <a:rPr kumimoji="1" lang="en-US" altLang="zh-CN" sz="2400" dirty="0"/>
              <a:t>X)</a:t>
            </a:r>
          </a:p>
          <a:p>
            <a:pPr lvl="2">
              <a:spcAft>
                <a:spcPts val="600"/>
              </a:spcAft>
            </a:pPr>
            <a:r>
              <a:rPr lang="en-US" sz="2400" dirty="0"/>
              <a:t>It models how the data was "</a:t>
            </a:r>
            <a:r>
              <a:rPr lang="en-US" sz="2400" dirty="0" smtClean="0"/>
              <a:t>generated“, </a:t>
            </a:r>
            <a:r>
              <a:rPr lang="en-US" sz="2400" dirty="0"/>
              <a:t>"what is the likelihood this or that class generated this instance?" and pick the one with higher probability </a:t>
            </a:r>
            <a:endParaRPr kumimoji="1" lang="zh-CN" altLang="en-US" sz="2400" dirty="0"/>
          </a:p>
          <a:p>
            <a:pPr>
              <a:spcAft>
                <a:spcPts val="600"/>
              </a:spcAft>
            </a:pPr>
            <a:r>
              <a:rPr kumimoji="1" lang="en-US" altLang="zh-CN" sz="2400" dirty="0" smtClean="0"/>
              <a:t>A </a:t>
            </a:r>
            <a:r>
              <a:rPr kumimoji="1" lang="en-US" altLang="zh-CN" sz="2400" dirty="0"/>
              <a:t>discriminative</a:t>
            </a:r>
            <a:r>
              <a:rPr kumimoji="1" lang="zh-CN" altLang="en-US" sz="2400" dirty="0"/>
              <a:t> </a:t>
            </a:r>
            <a:r>
              <a:rPr kumimoji="1" lang="en-US" altLang="zh-CN" sz="2400" dirty="0"/>
              <a:t>classifier</a:t>
            </a:r>
            <a:r>
              <a:rPr kumimoji="1" lang="zh-CN" altLang="en-US" sz="2400" dirty="0"/>
              <a:t> </a:t>
            </a:r>
            <a:r>
              <a:rPr kumimoji="1" lang="en-US" altLang="zh-CN" sz="2400" dirty="0"/>
              <a:t>models</a:t>
            </a:r>
            <a:r>
              <a:rPr kumimoji="1" lang="zh-CN" altLang="en-US" sz="2400" dirty="0"/>
              <a:t> </a:t>
            </a:r>
            <a:r>
              <a:rPr kumimoji="1" lang="en-US" altLang="zh-CN" sz="2400" dirty="0"/>
              <a:t>p(Y|X)</a:t>
            </a:r>
          </a:p>
          <a:p>
            <a:pPr lvl="2">
              <a:spcAft>
                <a:spcPts val="600"/>
              </a:spcAft>
            </a:pPr>
            <a:r>
              <a:rPr lang="en-US" sz="2400" dirty="0"/>
              <a:t>It uses the data to create a decision boundary</a:t>
            </a:r>
            <a:endParaRPr kumimoji="1" lang="en-US" altLang="zh-CN" sz="2400" dirty="0"/>
          </a:p>
          <a:p>
            <a:pPr marL="457200" lvl="1" indent="0">
              <a:buNone/>
            </a:pPr>
            <a:endParaRPr kumimoji="1" lang="en-US" altLang="zh-CN" dirty="0"/>
          </a:p>
        </p:txBody>
      </p:sp>
    </p:spTree>
    <p:extLst>
      <p:ext uri="{BB962C8B-B14F-4D97-AF65-F5344CB8AC3E}">
        <p14:creationId xmlns:p14="http://schemas.microsoft.com/office/powerpoint/2010/main" val="3524359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1926"/>
            <a:ext cx="12191999" cy="1143172"/>
          </a:xfrm>
        </p:spPr>
        <p:txBody>
          <a:bodyPr>
            <a:noAutofit/>
          </a:bodyPr>
          <a:lstStyle/>
          <a:p>
            <a:r>
              <a:rPr lang="en-US" sz="4800" b="1" dirty="0">
                <a:latin typeface="Proxima Nova"/>
                <a:ea typeface="Proxima Nova"/>
                <a:cs typeface="Proxima Nova"/>
              </a:rPr>
              <a:t>Relationships Among Different Kinds of Supervisions</a:t>
            </a:r>
          </a:p>
        </p:txBody>
      </p:sp>
      <p:pic>
        <p:nvPicPr>
          <p:cNvPr id="4" name="Picture 3"/>
          <p:cNvPicPr>
            <a:picLocks noChangeAspect="1"/>
          </p:cNvPicPr>
          <p:nvPr/>
        </p:nvPicPr>
        <p:blipFill>
          <a:blip r:embed="rId3"/>
          <a:stretch>
            <a:fillRect/>
          </a:stretch>
        </p:blipFill>
        <p:spPr>
          <a:xfrm>
            <a:off x="777587" y="1305098"/>
            <a:ext cx="10477500" cy="5514975"/>
          </a:xfrm>
          <a:prstGeom prst="rect">
            <a:avLst/>
          </a:prstGeom>
        </p:spPr>
      </p:pic>
      <p:sp>
        <p:nvSpPr>
          <p:cNvPr id="5" name="TextBox 4"/>
          <p:cNvSpPr txBox="1"/>
          <p:nvPr/>
        </p:nvSpPr>
        <p:spPr>
          <a:xfrm>
            <a:off x="295274" y="5267932"/>
            <a:ext cx="2819401" cy="677108"/>
          </a:xfrm>
          <a:prstGeom prst="rect">
            <a:avLst/>
          </a:prstGeom>
          <a:solidFill>
            <a:srgbClr val="FFFF00"/>
          </a:solidFill>
        </p:spPr>
        <p:txBody>
          <a:bodyPr wrap="square" rtlCol="0">
            <a:spAutoFit/>
          </a:bodyPr>
          <a:lstStyle/>
          <a:p>
            <a:r>
              <a:rPr lang="en-US" dirty="0"/>
              <a:t>Courtesy: A Ratner et al. @Stanford Blog, July 2017</a:t>
            </a:r>
          </a:p>
        </p:txBody>
      </p:sp>
    </p:spTree>
    <p:extLst>
      <p:ext uri="{BB962C8B-B14F-4D97-AF65-F5344CB8AC3E}">
        <p14:creationId xmlns:p14="http://schemas.microsoft.com/office/powerpoint/2010/main" val="3922224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8B984-5FB4-4943-8EA5-74E9A9FC2BEE}"/>
              </a:ext>
            </a:extLst>
          </p:cNvPr>
          <p:cNvSpPr>
            <a:spLocks noGrp="1"/>
          </p:cNvSpPr>
          <p:nvPr>
            <p:ph type="title"/>
          </p:nvPr>
        </p:nvSpPr>
        <p:spPr/>
        <p:txBody>
          <a:bodyPr>
            <a:normAutofit/>
          </a:bodyPr>
          <a:lstStyle/>
          <a:p>
            <a:r>
              <a:rPr lang="en-US" altLang="zh-CN" sz="4000" dirty="0"/>
              <a:t>Linear Regression Problem: Example</a:t>
            </a:r>
            <a:endParaRPr lang="zh-CN" altLang="en-US" sz="4000" dirty="0"/>
          </a:p>
        </p:txBody>
      </p:sp>
      <p:sp>
        <p:nvSpPr>
          <p:cNvPr id="3" name="内容占位符 2">
            <a:extLst>
              <a:ext uri="{FF2B5EF4-FFF2-40B4-BE49-F238E27FC236}">
                <a16:creationId xmlns:a16="http://schemas.microsoft.com/office/drawing/2014/main" id="{3D43F572-8CE9-4DB4-9BBD-859AFC055AFE}"/>
              </a:ext>
            </a:extLst>
          </p:cNvPr>
          <p:cNvSpPr>
            <a:spLocks noGrp="1"/>
          </p:cNvSpPr>
          <p:nvPr>
            <p:ph sz="half" idx="1"/>
          </p:nvPr>
        </p:nvSpPr>
        <p:spPr>
          <a:xfrm>
            <a:off x="406399" y="1371600"/>
            <a:ext cx="11120877" cy="5105400"/>
          </a:xfrm>
        </p:spPr>
        <p:txBody>
          <a:bodyPr/>
          <a:lstStyle/>
          <a:p>
            <a:r>
              <a:rPr lang="en-US" altLang="zh-CN" dirty="0"/>
              <a:t>Mapping from independent attributes to </a:t>
            </a:r>
            <a:r>
              <a:rPr lang="en-US" altLang="zh-CN" b="1" dirty="0"/>
              <a:t>continuous value</a:t>
            </a:r>
            <a:r>
              <a:rPr lang="en-US" altLang="zh-CN" dirty="0"/>
              <a:t>: x =&gt; y</a:t>
            </a:r>
          </a:p>
          <a:p>
            <a:r>
              <a:rPr lang="en-US" altLang="zh-CN" dirty="0"/>
              <a:t>{living area} =&gt; Price of the house</a:t>
            </a:r>
          </a:p>
          <a:p>
            <a:r>
              <a:rPr lang="en-US" altLang="zh-CN" dirty="0"/>
              <a:t>{college; major; GPA} =&gt; Future Income</a:t>
            </a:r>
            <a:endParaRPr lang="zh-CN" altLang="en-US" dirty="0"/>
          </a:p>
        </p:txBody>
      </p:sp>
      <p:grpSp>
        <p:nvGrpSpPr>
          <p:cNvPr id="10" name="组合 9">
            <a:extLst>
              <a:ext uri="{FF2B5EF4-FFF2-40B4-BE49-F238E27FC236}">
                <a16:creationId xmlns:a16="http://schemas.microsoft.com/office/drawing/2014/main" id="{54DAAD83-30D4-4E49-A7CB-4A26CD8FC98A}"/>
              </a:ext>
            </a:extLst>
          </p:cNvPr>
          <p:cNvGrpSpPr/>
          <p:nvPr/>
        </p:nvGrpSpPr>
        <p:grpSpPr>
          <a:xfrm>
            <a:off x="6993320" y="3457935"/>
            <a:ext cx="4440676" cy="3113458"/>
            <a:chOff x="2106038" y="2236753"/>
            <a:chExt cx="5967919" cy="4475939"/>
          </a:xfrm>
        </p:grpSpPr>
        <p:pic>
          <p:nvPicPr>
            <p:cNvPr id="112642" name="Picture 2" descr="Related image">
              <a:extLst>
                <a:ext uri="{FF2B5EF4-FFF2-40B4-BE49-F238E27FC236}">
                  <a16:creationId xmlns:a16="http://schemas.microsoft.com/office/drawing/2014/main" id="{3D1051BF-8137-4806-8E48-809AA0893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038" y="2236753"/>
              <a:ext cx="5967919" cy="447593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D8213C53-BF53-4D10-BCD6-1A96155C6BD0}"/>
                </a:ext>
              </a:extLst>
            </p:cNvPr>
            <p:cNvSpPr/>
            <p:nvPr/>
          </p:nvSpPr>
          <p:spPr>
            <a:xfrm>
              <a:off x="2334639" y="4187756"/>
              <a:ext cx="243192" cy="57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9D31AB4-1A97-4710-A534-027CBD76368D}"/>
                </a:ext>
              </a:extLst>
            </p:cNvPr>
            <p:cNvSpPr/>
            <p:nvPr/>
          </p:nvSpPr>
          <p:spPr>
            <a:xfrm>
              <a:off x="3325776" y="6325028"/>
              <a:ext cx="734980" cy="303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55E2E29-2D91-45B6-9C74-DF900F6E5B11}"/>
                </a:ext>
              </a:extLst>
            </p:cNvPr>
            <p:cNvSpPr/>
            <p:nvPr/>
          </p:nvSpPr>
          <p:spPr>
            <a:xfrm>
              <a:off x="6096000" y="6389045"/>
              <a:ext cx="1093821" cy="243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8A45DB78-CD8E-476B-8C58-587EF3BD2F95}"/>
              </a:ext>
            </a:extLst>
          </p:cNvPr>
          <p:cNvGrpSpPr/>
          <p:nvPr/>
        </p:nvGrpSpPr>
        <p:grpSpPr>
          <a:xfrm>
            <a:off x="725899" y="3551208"/>
            <a:ext cx="4564096" cy="3056320"/>
            <a:chOff x="725899" y="3551208"/>
            <a:chExt cx="4564096" cy="3056320"/>
          </a:xfrm>
        </p:grpSpPr>
        <p:pic>
          <p:nvPicPr>
            <p:cNvPr id="112648" name="Picture 8" descr="https://www.statcrunch.com/grabimageforreport.php?reportid=5647&amp;image_id=386301">
              <a:extLst>
                <a:ext uri="{FF2B5EF4-FFF2-40B4-BE49-F238E27FC236}">
                  <a16:creationId xmlns:a16="http://schemas.microsoft.com/office/drawing/2014/main" id="{E990B976-FA3B-445C-9DB6-42362A204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55" y="3594061"/>
              <a:ext cx="4544640" cy="292318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A5697B98-CF2E-4BA0-9DAE-84915614AB45}"/>
                </a:ext>
              </a:extLst>
            </p:cNvPr>
            <p:cNvSpPr/>
            <p:nvPr/>
          </p:nvSpPr>
          <p:spPr>
            <a:xfrm rot="16200000">
              <a:off x="-141613" y="4481029"/>
              <a:ext cx="2315440" cy="5804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Price of houses</a:t>
              </a:r>
              <a:endParaRPr lang="zh-CN" altLang="en-US" dirty="0"/>
            </a:p>
          </p:txBody>
        </p:sp>
        <p:sp>
          <p:nvSpPr>
            <p:cNvPr id="14" name="矩形 13">
              <a:extLst>
                <a:ext uri="{FF2B5EF4-FFF2-40B4-BE49-F238E27FC236}">
                  <a16:creationId xmlns:a16="http://schemas.microsoft.com/office/drawing/2014/main" id="{383297EC-4402-424A-B3EF-98E7C1B1CD37}"/>
                </a:ext>
              </a:extLst>
            </p:cNvPr>
            <p:cNvSpPr/>
            <p:nvPr/>
          </p:nvSpPr>
          <p:spPr>
            <a:xfrm>
              <a:off x="2258169" y="6160056"/>
              <a:ext cx="2286000" cy="4474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Living Area</a:t>
              </a:r>
              <a:endParaRPr lang="zh-CN" altLang="en-US" dirty="0"/>
            </a:p>
          </p:txBody>
        </p:sp>
        <p:sp>
          <p:nvSpPr>
            <p:cNvPr id="12" name="矩形 11">
              <a:extLst>
                <a:ext uri="{FF2B5EF4-FFF2-40B4-BE49-F238E27FC236}">
                  <a16:creationId xmlns:a16="http://schemas.microsoft.com/office/drawing/2014/main" id="{BF8EC8F0-1226-49F7-8791-167C36EC2C18}"/>
                </a:ext>
              </a:extLst>
            </p:cNvPr>
            <p:cNvSpPr/>
            <p:nvPr/>
          </p:nvSpPr>
          <p:spPr>
            <a:xfrm>
              <a:off x="745355" y="3706238"/>
              <a:ext cx="899916" cy="252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D23D33B-5BC2-432A-B58B-1754FD912A03}"/>
                </a:ext>
              </a:extLst>
            </p:cNvPr>
            <p:cNvSpPr/>
            <p:nvPr/>
          </p:nvSpPr>
          <p:spPr>
            <a:xfrm>
              <a:off x="2448680" y="3551208"/>
              <a:ext cx="1481293" cy="252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20095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561975" y="104775"/>
            <a:ext cx="10991850" cy="885825"/>
          </a:xfrm>
          <a:noFill/>
        </p:spPr>
        <p:txBody>
          <a:bodyPr vert="horz" lIns="92075" tIns="46038" rIns="92075" bIns="46038" rtlCol="0" anchor="b">
            <a:normAutofit/>
          </a:bodyPr>
          <a:lstStyle/>
          <a:p>
            <a:pPr eaLnBrk="1" hangingPunct="1"/>
            <a:r>
              <a:rPr lang="en-US" altLang="en-US" dirty="0"/>
              <a:t>Linear Classifier: General Ideas</a:t>
            </a:r>
          </a:p>
        </p:txBody>
      </p:sp>
      <mc:AlternateContent xmlns:mc="http://schemas.openxmlformats.org/markup-compatibility/2006">
        <mc:Choice xmlns:a14="http://schemas.microsoft.com/office/drawing/2010/main" Requires="a14">
          <p:sp>
            <p:nvSpPr>
              <p:cNvPr id="6148" name="Rectangle 3"/>
              <p:cNvSpPr>
                <a:spLocks noGrp="1" noChangeArrowheads="1"/>
              </p:cNvSpPr>
              <p:nvPr>
                <p:ph type="body" idx="1"/>
              </p:nvPr>
            </p:nvSpPr>
            <p:spPr>
              <a:xfrm>
                <a:off x="561975" y="1215449"/>
                <a:ext cx="8819513" cy="5349613"/>
              </a:xfrm>
              <a:noFill/>
            </p:spPr>
            <p:txBody>
              <a:bodyPr vert="horz" lIns="92075" tIns="46038" rIns="92075" bIns="46038" rtlCol="0">
                <a:noAutofit/>
              </a:bodyPr>
              <a:lstStyle/>
              <a:p>
                <a:pPr>
                  <a:lnSpc>
                    <a:spcPct val="130000"/>
                  </a:lnSpc>
                </a:pPr>
                <a:r>
                  <a:rPr lang="en-US" altLang="en-US" sz="2400" dirty="0"/>
                  <a:t>Binary Classification</a:t>
                </a:r>
              </a:p>
              <a:p>
                <a:pPr>
                  <a:lnSpc>
                    <a:spcPct val="130000"/>
                  </a:lnSpc>
                </a:pPr>
                <a14:m>
                  <m:oMath xmlns:m="http://schemas.openxmlformats.org/officeDocument/2006/math">
                    <m:r>
                      <a:rPr lang="en-US" altLang="en-US" sz="2400" i="1" dirty="0" smtClean="0">
                        <a:latin typeface="Cambria Math" charset="0"/>
                      </a:rPr>
                      <m:t>𝑓</m:t>
                    </m:r>
                    <m:r>
                      <a:rPr lang="en-US" altLang="en-US" sz="2400" i="1" dirty="0" smtClean="0">
                        <a:latin typeface="Cambria Math" charset="0"/>
                      </a:rPr>
                      <m:t>(</m:t>
                    </m:r>
                    <m:r>
                      <a:rPr lang="en-US" altLang="en-US" sz="2400" i="1" dirty="0" smtClean="0">
                        <a:latin typeface="Cambria Math" charset="0"/>
                      </a:rPr>
                      <m:t>𝑥</m:t>
                    </m:r>
                    <m:r>
                      <a:rPr lang="en-US" altLang="en-US" sz="2400" i="1" dirty="0" smtClean="0">
                        <a:latin typeface="Cambria Math" charset="0"/>
                      </a:rPr>
                      <m:t>)</m:t>
                    </m:r>
                  </m:oMath>
                </a14:m>
                <a:r>
                  <a:rPr lang="en-US" altLang="en-US" sz="2400" dirty="0"/>
                  <a:t> is a linear function based on the example’s attribute values</a:t>
                </a:r>
              </a:p>
              <a:p>
                <a:pPr lvl="1">
                  <a:lnSpc>
                    <a:spcPct val="130000"/>
                  </a:lnSpc>
                </a:pPr>
                <a:r>
                  <a:rPr lang="en-US" altLang="en-US" sz="2400" dirty="0"/>
                  <a:t>The prediction is based on the value of </a:t>
                </a:r>
                <a14:m>
                  <m:oMath xmlns:m="http://schemas.openxmlformats.org/officeDocument/2006/math">
                    <m:r>
                      <a:rPr lang="en-US" altLang="en-US" sz="2400" i="1" dirty="0" smtClean="0">
                        <a:latin typeface="Cambria Math" charset="0"/>
                      </a:rPr>
                      <m:t>𝑓</m:t>
                    </m:r>
                    <m:r>
                      <a:rPr lang="en-US" altLang="en-US" sz="2400" i="1" dirty="0" smtClean="0">
                        <a:latin typeface="Cambria Math" charset="0"/>
                      </a:rPr>
                      <m:t>(</m:t>
                    </m:r>
                    <m:r>
                      <a:rPr lang="en-US" altLang="en-US" sz="2400" i="1" dirty="0" smtClean="0">
                        <a:latin typeface="Cambria Math" charset="0"/>
                      </a:rPr>
                      <m:t>𝑥</m:t>
                    </m:r>
                    <m:r>
                      <a:rPr lang="en-US" altLang="en-US" sz="2400" i="1" dirty="0" smtClean="0">
                        <a:latin typeface="Cambria Math" charset="0"/>
                      </a:rPr>
                      <m:t>)</m:t>
                    </m:r>
                  </m:oMath>
                </a14:m>
                <a:endParaRPr lang="en-US" altLang="en-US" sz="2400" dirty="0"/>
              </a:p>
              <a:p>
                <a:pPr lvl="1"/>
                <a:r>
                  <a:rPr lang="en-US" altLang="en-US" sz="2400" dirty="0">
                    <a:latin typeface="Calibri" panose="020F0502020204030204" pitchFamily="34" charset="0"/>
                  </a:rPr>
                  <a:t>Data above the </a:t>
                </a:r>
                <a:r>
                  <a:rPr lang="en-US" altLang="zh-CN" sz="2400" dirty="0">
                    <a:latin typeface="Calibri" panose="020F0502020204030204" pitchFamily="34" charset="0"/>
                  </a:rPr>
                  <a:t>blue</a:t>
                </a:r>
                <a:r>
                  <a:rPr lang="en-US" altLang="en-US" sz="2400" dirty="0">
                    <a:latin typeface="Calibri" panose="020F0502020204030204" pitchFamily="34" charset="0"/>
                  </a:rPr>
                  <a:t> line belongs to class ‘x’ (i.e., </a:t>
                </a:r>
                <a14:m>
                  <m:oMath xmlns:m="http://schemas.openxmlformats.org/officeDocument/2006/math">
                    <m:r>
                      <a:rPr lang="en-US" altLang="en-US" sz="2400" i="1" dirty="0">
                        <a:latin typeface="Cambria Math" charset="0"/>
                      </a:rPr>
                      <m:t>𝑓</m:t>
                    </m:r>
                    <m:d>
                      <m:dPr>
                        <m:ctrlPr>
                          <a:rPr lang="en-US" altLang="en-US" sz="2400" i="1" dirty="0">
                            <a:latin typeface="Cambria Math" panose="02040503050406030204" pitchFamily="18" charset="0"/>
                          </a:rPr>
                        </m:ctrlPr>
                      </m:dPr>
                      <m:e>
                        <m:r>
                          <a:rPr lang="en-US" altLang="en-US" sz="2400" i="1" dirty="0">
                            <a:latin typeface="Cambria Math" charset="0"/>
                          </a:rPr>
                          <m:t>𝑥</m:t>
                        </m:r>
                      </m:e>
                    </m:d>
                    <m:r>
                      <a:rPr lang="en-US" altLang="en-US" sz="2400" b="0" i="1" dirty="0" smtClean="0">
                        <a:latin typeface="Cambria Math" charset="0"/>
                      </a:rPr>
                      <m:t>&gt;0</m:t>
                    </m:r>
                  </m:oMath>
                </a14:m>
                <a:r>
                  <a:rPr lang="en-US" altLang="en-US" sz="2400" dirty="0">
                    <a:latin typeface="Calibri" panose="020F0502020204030204" pitchFamily="34" charset="0"/>
                  </a:rPr>
                  <a:t>)</a:t>
                </a:r>
              </a:p>
              <a:p>
                <a:pPr lvl="1"/>
                <a:r>
                  <a:rPr lang="en-US" altLang="en-US" sz="2400" dirty="0">
                    <a:latin typeface="Calibri" panose="020F0502020204030204" pitchFamily="34" charset="0"/>
                  </a:rPr>
                  <a:t>Data below </a:t>
                </a:r>
                <a:r>
                  <a:rPr lang="en-US" altLang="zh-CN" sz="2400" dirty="0">
                    <a:latin typeface="Calibri" panose="020F0502020204030204" pitchFamily="34" charset="0"/>
                  </a:rPr>
                  <a:t>blue</a:t>
                </a:r>
                <a:r>
                  <a:rPr lang="en-US" altLang="en-US" sz="2400" dirty="0">
                    <a:latin typeface="Calibri" panose="020F0502020204030204" pitchFamily="34" charset="0"/>
                  </a:rPr>
                  <a:t> line belongs to class ‘o’ (i.e., </a:t>
                </a:r>
                <a14:m>
                  <m:oMath xmlns:m="http://schemas.openxmlformats.org/officeDocument/2006/math">
                    <m:r>
                      <a:rPr lang="en-US" altLang="en-US" sz="2400" i="1" dirty="0">
                        <a:latin typeface="Cambria Math" charset="0"/>
                      </a:rPr>
                      <m:t>𝑓</m:t>
                    </m:r>
                    <m:d>
                      <m:dPr>
                        <m:ctrlPr>
                          <a:rPr lang="en-US" altLang="en-US" sz="2400" i="1" dirty="0">
                            <a:latin typeface="Cambria Math" panose="02040503050406030204" pitchFamily="18" charset="0"/>
                          </a:rPr>
                        </m:ctrlPr>
                      </m:dPr>
                      <m:e>
                        <m:r>
                          <a:rPr lang="en-US" altLang="en-US" sz="2400" i="1" dirty="0">
                            <a:latin typeface="Cambria Math" charset="0"/>
                          </a:rPr>
                          <m:t>𝑥</m:t>
                        </m:r>
                      </m:e>
                    </m:d>
                    <m:r>
                      <a:rPr lang="en-US" altLang="en-US" sz="2400" b="0" i="1" dirty="0" smtClean="0">
                        <a:latin typeface="Cambria Math" charset="0"/>
                      </a:rPr>
                      <m:t>&lt;0</m:t>
                    </m:r>
                  </m:oMath>
                </a14:m>
                <a:r>
                  <a:rPr lang="en-US" altLang="en-US" sz="2400" dirty="0">
                    <a:latin typeface="Calibri" panose="020F0502020204030204" pitchFamily="34" charset="0"/>
                  </a:rPr>
                  <a:t>)</a:t>
                </a:r>
                <a:endParaRPr lang="en-US" altLang="en-US" sz="2400" dirty="0">
                  <a:sym typeface="Wingdings"/>
                </a:endParaRPr>
              </a:p>
              <a:p>
                <a:pPr>
                  <a:lnSpc>
                    <a:spcPct val="130000"/>
                  </a:lnSpc>
                </a:pPr>
                <a:r>
                  <a:rPr lang="en-US" altLang="en-US" sz="2400" dirty="0"/>
                  <a:t>Classical Linear Classifiers</a:t>
                </a:r>
              </a:p>
              <a:p>
                <a:pPr lvl="1"/>
                <a:r>
                  <a:rPr lang="en-US" sz="2400" dirty="0"/>
                  <a:t>Logistic Regression</a:t>
                </a:r>
              </a:p>
              <a:p>
                <a:pPr lvl="1"/>
                <a:r>
                  <a:rPr lang="en-US" sz="2400" dirty="0"/>
                  <a:t>Linear Discriminant Analysis (LDA)</a:t>
                </a:r>
              </a:p>
              <a:p>
                <a:pPr lvl="1"/>
                <a:r>
                  <a:rPr lang="en-US" altLang="en-US" sz="2400" dirty="0"/>
                  <a:t>Perceptron</a:t>
                </a:r>
              </a:p>
              <a:p>
                <a:pPr lvl="1"/>
                <a:r>
                  <a:rPr lang="en-US" altLang="en-US" sz="2400" dirty="0"/>
                  <a:t>SVM</a:t>
                </a:r>
              </a:p>
              <a:p>
                <a:pPr>
                  <a:lnSpc>
                    <a:spcPct val="130000"/>
                  </a:lnSpc>
                </a:pPr>
                <a:endParaRPr lang="en-US" altLang="en-US" sz="2400" dirty="0"/>
              </a:p>
            </p:txBody>
          </p:sp>
        </mc:Choice>
        <mc:Fallback>
          <p:sp>
            <p:nvSpPr>
              <p:cNvPr id="6148" name="Rectangle 3"/>
              <p:cNvSpPr>
                <a:spLocks noGrp="1" noRot="1" noChangeAspect="1" noMove="1" noResize="1" noEditPoints="1" noAdjustHandles="1" noChangeArrowheads="1" noChangeShapeType="1" noTextEdit="1"/>
              </p:cNvSpPr>
              <p:nvPr>
                <p:ph type="body" idx="1"/>
              </p:nvPr>
            </p:nvSpPr>
            <p:spPr>
              <a:xfrm>
                <a:off x="561975" y="1215449"/>
                <a:ext cx="8819513" cy="5349613"/>
              </a:xfrm>
              <a:blipFill>
                <a:blip r:embed="rId3"/>
                <a:stretch>
                  <a:fillRect l="-898"/>
                </a:stretch>
              </a:blipFill>
            </p:spPr>
            <p:txBody>
              <a:bodyPr/>
              <a:lstStyle/>
              <a:p>
                <a:r>
                  <a:rPr lang="en-US">
                    <a:noFill/>
                  </a:rPr>
                  <a:t> </a:t>
                </a:r>
              </a:p>
            </p:txBody>
          </p:sp>
        </mc:Fallback>
      </mc:AlternateContent>
      <p:grpSp>
        <p:nvGrpSpPr>
          <p:cNvPr id="4" name="Group 5"/>
          <p:cNvGrpSpPr>
            <a:grpSpLocks/>
          </p:cNvGrpSpPr>
          <p:nvPr/>
        </p:nvGrpSpPr>
        <p:grpSpPr bwMode="auto">
          <a:xfrm>
            <a:off x="8831778" y="3135871"/>
            <a:ext cx="2727325" cy="2443162"/>
            <a:chOff x="558" y="1826"/>
            <a:chExt cx="2322" cy="1966"/>
          </a:xfrm>
        </p:grpSpPr>
        <p:sp>
          <p:nvSpPr>
            <p:cNvPr id="5" name="Rectangle 4"/>
            <p:cNvSpPr>
              <a:spLocks noChangeArrowheads="1"/>
            </p:cNvSpPr>
            <p:nvPr/>
          </p:nvSpPr>
          <p:spPr bwMode="auto">
            <a:xfrm>
              <a:off x="565" y="1826"/>
              <a:ext cx="2315" cy="1966"/>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400"/>
            </a:p>
          </p:txBody>
        </p:sp>
        <p:sp>
          <p:nvSpPr>
            <p:cNvPr id="6" name="Line 5"/>
            <p:cNvSpPr>
              <a:spLocks noChangeShapeType="1"/>
            </p:cNvSpPr>
            <p:nvPr/>
          </p:nvSpPr>
          <p:spPr bwMode="auto">
            <a:xfrm flipV="1">
              <a:off x="558" y="2075"/>
              <a:ext cx="2315" cy="1472"/>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7" name="Text Box 6"/>
            <p:cNvSpPr txBox="1">
              <a:spLocks noChangeArrowheads="1"/>
            </p:cNvSpPr>
            <p:nvPr/>
          </p:nvSpPr>
          <p:spPr bwMode="auto">
            <a:xfrm>
              <a:off x="565" y="2517"/>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8" name="Text Box 7"/>
            <p:cNvSpPr txBox="1">
              <a:spLocks noChangeArrowheads="1"/>
            </p:cNvSpPr>
            <p:nvPr/>
          </p:nvSpPr>
          <p:spPr bwMode="auto">
            <a:xfrm>
              <a:off x="2256" y="1969"/>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9" name="Text Box 8"/>
            <p:cNvSpPr txBox="1">
              <a:spLocks noChangeArrowheads="1"/>
            </p:cNvSpPr>
            <p:nvPr/>
          </p:nvSpPr>
          <p:spPr bwMode="auto">
            <a:xfrm>
              <a:off x="1104" y="2064"/>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10" name="Text Box 9"/>
            <p:cNvSpPr txBox="1">
              <a:spLocks noChangeArrowheads="1"/>
            </p:cNvSpPr>
            <p:nvPr/>
          </p:nvSpPr>
          <p:spPr bwMode="auto">
            <a:xfrm>
              <a:off x="1343" y="2496"/>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11" name="Text Box 10"/>
            <p:cNvSpPr txBox="1">
              <a:spLocks noChangeArrowheads="1"/>
            </p:cNvSpPr>
            <p:nvPr/>
          </p:nvSpPr>
          <p:spPr bwMode="auto">
            <a:xfrm>
              <a:off x="1728" y="2112"/>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12" name="Text Box 11"/>
            <p:cNvSpPr txBox="1">
              <a:spLocks noChangeArrowheads="1"/>
            </p:cNvSpPr>
            <p:nvPr/>
          </p:nvSpPr>
          <p:spPr bwMode="auto">
            <a:xfrm>
              <a:off x="720" y="2112"/>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13" name="Text Box 12"/>
            <p:cNvSpPr txBox="1">
              <a:spLocks noChangeArrowheads="1"/>
            </p:cNvSpPr>
            <p:nvPr/>
          </p:nvSpPr>
          <p:spPr bwMode="auto">
            <a:xfrm>
              <a:off x="912" y="2593"/>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14" name="Text Box 13"/>
            <p:cNvSpPr txBox="1">
              <a:spLocks noChangeArrowheads="1"/>
            </p:cNvSpPr>
            <p:nvPr/>
          </p:nvSpPr>
          <p:spPr bwMode="auto">
            <a:xfrm>
              <a:off x="1489" y="1826"/>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15" name="Text Box 14"/>
            <p:cNvSpPr txBox="1">
              <a:spLocks noChangeArrowheads="1"/>
            </p:cNvSpPr>
            <p:nvPr/>
          </p:nvSpPr>
          <p:spPr bwMode="auto">
            <a:xfrm>
              <a:off x="1200" y="2352"/>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16" name="Text Box 15"/>
            <p:cNvSpPr txBox="1">
              <a:spLocks noChangeArrowheads="1"/>
            </p:cNvSpPr>
            <p:nvPr/>
          </p:nvSpPr>
          <p:spPr bwMode="auto">
            <a:xfrm>
              <a:off x="624" y="2930"/>
              <a:ext cx="28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x</a:t>
              </a:r>
            </a:p>
          </p:txBody>
        </p:sp>
        <p:sp>
          <p:nvSpPr>
            <p:cNvPr id="17" name="Text Box 16"/>
            <p:cNvSpPr txBox="1">
              <a:spLocks noChangeArrowheads="1"/>
            </p:cNvSpPr>
            <p:nvPr/>
          </p:nvSpPr>
          <p:spPr bwMode="auto">
            <a:xfrm>
              <a:off x="1564" y="3024"/>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18" name="Text Box 17"/>
            <p:cNvSpPr txBox="1">
              <a:spLocks noChangeArrowheads="1"/>
            </p:cNvSpPr>
            <p:nvPr/>
          </p:nvSpPr>
          <p:spPr bwMode="auto">
            <a:xfrm>
              <a:off x="1661" y="3120"/>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19" name="Text Box 18"/>
            <p:cNvSpPr txBox="1">
              <a:spLocks noChangeArrowheads="1"/>
            </p:cNvSpPr>
            <p:nvPr/>
          </p:nvSpPr>
          <p:spPr bwMode="auto">
            <a:xfrm>
              <a:off x="1757" y="2930"/>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0" name="Text Box 19"/>
            <p:cNvSpPr txBox="1">
              <a:spLocks noChangeArrowheads="1"/>
            </p:cNvSpPr>
            <p:nvPr/>
          </p:nvSpPr>
          <p:spPr bwMode="auto">
            <a:xfrm>
              <a:off x="1248" y="3216"/>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1" name="Text Box 20"/>
            <p:cNvSpPr txBox="1">
              <a:spLocks noChangeArrowheads="1"/>
            </p:cNvSpPr>
            <p:nvPr/>
          </p:nvSpPr>
          <p:spPr bwMode="auto">
            <a:xfrm>
              <a:off x="1757" y="3360"/>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2" name="Text Box 21"/>
            <p:cNvSpPr txBox="1">
              <a:spLocks noChangeArrowheads="1"/>
            </p:cNvSpPr>
            <p:nvPr/>
          </p:nvSpPr>
          <p:spPr bwMode="auto">
            <a:xfrm>
              <a:off x="2276" y="3216"/>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3" name="Text Box 22"/>
            <p:cNvSpPr txBox="1">
              <a:spLocks noChangeArrowheads="1"/>
            </p:cNvSpPr>
            <p:nvPr/>
          </p:nvSpPr>
          <p:spPr bwMode="auto">
            <a:xfrm>
              <a:off x="2420" y="2496"/>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4" name="Text Box 23"/>
            <p:cNvSpPr txBox="1">
              <a:spLocks noChangeArrowheads="1"/>
            </p:cNvSpPr>
            <p:nvPr/>
          </p:nvSpPr>
          <p:spPr bwMode="auto">
            <a:xfrm>
              <a:off x="2084" y="2880"/>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5" name="Text Box 24"/>
            <p:cNvSpPr txBox="1">
              <a:spLocks noChangeArrowheads="1"/>
            </p:cNvSpPr>
            <p:nvPr/>
          </p:nvSpPr>
          <p:spPr bwMode="auto">
            <a:xfrm>
              <a:off x="960" y="3360"/>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6" name="Text Box 25"/>
            <p:cNvSpPr txBox="1">
              <a:spLocks noChangeArrowheads="1"/>
            </p:cNvSpPr>
            <p:nvPr/>
          </p:nvSpPr>
          <p:spPr bwMode="auto">
            <a:xfrm>
              <a:off x="1392" y="3360"/>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7" name="Text Box 26"/>
            <p:cNvSpPr txBox="1">
              <a:spLocks noChangeArrowheads="1"/>
            </p:cNvSpPr>
            <p:nvPr/>
          </p:nvSpPr>
          <p:spPr bwMode="auto">
            <a:xfrm>
              <a:off x="2468" y="2976"/>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8" name="Text Box 27"/>
            <p:cNvSpPr txBox="1">
              <a:spLocks noChangeArrowheads="1"/>
            </p:cNvSpPr>
            <p:nvPr/>
          </p:nvSpPr>
          <p:spPr bwMode="auto">
            <a:xfrm>
              <a:off x="2324" y="2737"/>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29" name="Text Box 28"/>
            <p:cNvSpPr txBox="1">
              <a:spLocks noChangeArrowheads="1"/>
            </p:cNvSpPr>
            <p:nvPr/>
          </p:nvSpPr>
          <p:spPr bwMode="auto">
            <a:xfrm>
              <a:off x="2516" y="3407"/>
              <a:ext cx="299"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t>o</a:t>
              </a:r>
            </a:p>
          </p:txBody>
        </p:sp>
        <p:sp>
          <p:nvSpPr>
            <p:cNvPr id="30" name="Line 29"/>
            <p:cNvSpPr>
              <a:spLocks noChangeShapeType="1"/>
            </p:cNvSpPr>
            <p:nvPr/>
          </p:nvSpPr>
          <p:spPr bwMode="auto">
            <a:xfrm flipH="1" flipV="1">
              <a:off x="1794" y="2448"/>
              <a:ext cx="144" cy="192"/>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1" name="Line 30"/>
            <p:cNvSpPr>
              <a:spLocks noChangeShapeType="1"/>
            </p:cNvSpPr>
            <p:nvPr/>
          </p:nvSpPr>
          <p:spPr bwMode="auto">
            <a:xfrm>
              <a:off x="1680" y="2864"/>
              <a:ext cx="144" cy="192"/>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7A5ECB3-90D0-47B7-A82B-5C8721DDFDD4}"/>
                  </a:ext>
                </a:extLst>
              </p14:cNvPr>
              <p14:cNvContentPartPr/>
              <p14:nvPr/>
            </p14:nvContentPartPr>
            <p14:xfrm>
              <a:off x="8336880" y="4555080"/>
              <a:ext cx="1419840" cy="1576080"/>
            </p14:xfrm>
          </p:contentPart>
        </mc:Choice>
        <mc:Fallback xmlns="">
          <p:pic>
            <p:nvPicPr>
              <p:cNvPr id="2" name="Ink 1">
                <a:extLst>
                  <a:ext uri="{FF2B5EF4-FFF2-40B4-BE49-F238E27FC236}">
                    <a16:creationId xmlns:a16="http://schemas.microsoft.com/office/drawing/2014/main" id="{37A5ECB3-90D0-47B7-A82B-5C8721DDFDD4}"/>
                  </a:ext>
                </a:extLst>
              </p:cNvPr>
              <p:cNvPicPr/>
              <p:nvPr/>
            </p:nvPicPr>
            <p:blipFill>
              <a:blip r:embed="rId5"/>
              <a:stretch>
                <a:fillRect/>
              </a:stretch>
            </p:blipFill>
            <p:spPr>
              <a:xfrm>
                <a:off x="8327520" y="4545720"/>
                <a:ext cx="1438560" cy="1594800"/>
              </a:xfrm>
              <a:prstGeom prst="rect">
                <a:avLst/>
              </a:prstGeom>
            </p:spPr>
          </p:pic>
        </mc:Fallback>
      </mc:AlternateContent>
    </p:spTree>
    <p:extLst>
      <p:ext uri="{BB962C8B-B14F-4D97-AF65-F5344CB8AC3E}">
        <p14:creationId xmlns:p14="http://schemas.microsoft.com/office/powerpoint/2010/main" val="1317710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Logistic Regression: General Ideas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35106" y="1690688"/>
                <a:ext cx="9449754" cy="5167312"/>
              </a:xfrm>
            </p:spPr>
            <p:txBody>
              <a:bodyPr>
                <a:normAutofit/>
              </a:bodyPr>
              <a:lstStyle/>
              <a:p>
                <a:r>
                  <a:rPr lang="en-US" sz="2400" dirty="0" smtClean="0"/>
                  <a:t>How to solve “classification” problems by regression?</a:t>
                </a:r>
              </a:p>
              <a:p>
                <a:r>
                  <a:rPr lang="en-US" sz="2400" dirty="0"/>
                  <a:t>Key idea of Logistic Regression</a:t>
                </a:r>
              </a:p>
              <a:p>
                <a:pPr lvl="1"/>
                <a:r>
                  <a:rPr lang="en-US" sz="2400" dirty="0"/>
                  <a:t>We need to transform the real value Y into a probability value </a:t>
                </a:r>
                <a14:m>
                  <m:oMath xmlns:m="http://schemas.openxmlformats.org/officeDocument/2006/math">
                    <m:r>
                      <a:rPr lang="en-US" sz="2400" b="0" i="1" smtClean="0">
                        <a:latin typeface="Cambria Math"/>
                      </a:rPr>
                      <m:t>∈</m:t>
                    </m:r>
                  </m:oMath>
                </a14:m>
                <a:r>
                  <a:rPr lang="en-US" sz="2400" dirty="0"/>
                  <a:t> [0,1]</a:t>
                </a:r>
              </a:p>
              <a:p>
                <a:r>
                  <a:rPr lang="en-US" sz="2400" dirty="0"/>
                  <a:t>Sigmoid function (differentiable function) :</a:t>
                </a:r>
              </a:p>
              <a:p>
                <a:pPr lvl="1"/>
                <a14:m>
                  <m:oMath xmlns:m="http://schemas.openxmlformats.org/officeDocument/2006/math">
                    <m:r>
                      <a:rPr lang="en-US" sz="2400" b="0" i="1" smtClean="0">
                        <a:latin typeface="Cambria Math" panose="02040503050406030204" pitchFamily="18" charset="0"/>
                      </a:rPr>
                      <m:t>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𝑧</m:t>
                            </m:r>
                          </m:sup>
                        </m:sSup>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𝑧</m:t>
                            </m:r>
                          </m:sup>
                        </m:sSup>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𝑧</m:t>
                            </m:r>
                          </m:sup>
                        </m:sSup>
                        <m:r>
                          <a:rPr lang="en-US" sz="2400" b="0" i="1" smtClean="0">
                            <a:latin typeface="Cambria Math" panose="02040503050406030204" pitchFamily="18" charset="0"/>
                          </a:rPr>
                          <m:t>+1</m:t>
                        </m:r>
                      </m:den>
                    </m:f>
                  </m:oMath>
                </a14:m>
                <a:endParaRPr lang="en-US" sz="2400" dirty="0"/>
              </a:p>
              <a:p>
                <a:pPr lvl="1"/>
                <a:r>
                  <a:rPr lang="en-US" sz="2400" dirty="0"/>
                  <a:t>Projects </a:t>
                </a:r>
                <a14:m>
                  <m:oMath xmlns:m="http://schemas.openxmlformats.org/officeDocument/2006/math">
                    <m:r>
                      <a:rPr lang="en-US" sz="2400" i="1" dirty="0" smtClean="0">
                        <a:latin typeface="Cambria Math" panose="02040503050406030204" pitchFamily="18" charset="0"/>
                      </a:rPr>
                      <m:t>(−∞, +∞)</m:t>
                    </m:r>
                  </m:oMath>
                </a14:m>
                <a:r>
                  <a:rPr lang="en-US" sz="2400" dirty="0"/>
                  <a:t> to </a:t>
                </a:r>
                <a14:m>
                  <m:oMath xmlns:m="http://schemas.openxmlformats.org/officeDocument/2006/math">
                    <m:r>
                      <a:rPr lang="en-US" sz="2400" i="1" dirty="0" smtClean="0">
                        <a:latin typeface="Cambria Math" panose="02040503050406030204" pitchFamily="18" charset="0"/>
                      </a:rPr>
                      <m:t>[0, 1]</m:t>
                    </m:r>
                  </m:oMath>
                </a14:m>
                <a:endParaRPr lang="en-US" sz="2400" dirty="0"/>
              </a:p>
              <a:p>
                <a:pPr lvl="1"/>
                <a:r>
                  <a:rPr lang="en-US" sz="2400" dirty="0"/>
                  <a:t>Not only LR uses this function, but also </a:t>
                </a:r>
                <a:br>
                  <a:rPr lang="en-US" sz="2400" dirty="0"/>
                </a:br>
                <a:r>
                  <a:rPr lang="en-US" sz="2400" dirty="0"/>
                  <a:t>neural network, deep learning</a:t>
                </a:r>
              </a:p>
              <a:p>
                <a:r>
                  <a:rPr lang="en-US" sz="2400" dirty="0"/>
                  <a:t>The projected value change sharply </a:t>
                </a:r>
              </a:p>
              <a:p>
                <a:pPr marL="0" indent="0">
                  <a:buNone/>
                </a:pPr>
                <a:r>
                  <a:rPr lang="en-US" altLang="zh-CN" sz="2400" dirty="0"/>
                  <a:t>       around zero point</a:t>
                </a:r>
                <a:endParaRPr lang="en-US" sz="2400" dirty="0"/>
              </a:p>
              <a:p>
                <a14:m>
                  <m:oMath xmlns:m="http://schemas.openxmlformats.org/officeDocument/2006/math">
                    <m:r>
                      <m:rPr>
                        <m:sty m:val="p"/>
                      </m:rPr>
                      <a:rPr lang="en-US" sz="2400" b="0" i="0" smtClean="0">
                        <a:latin typeface="Cambria Math" panose="02040503050406030204" pitchFamily="18" charset="0"/>
                      </a:rPr>
                      <m:t>ln</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y</m:t>
                        </m:r>
                      </m:num>
                      <m:den>
                        <m:r>
                          <a:rPr lang="en-US" sz="2400" b="0" i="1" smtClean="0">
                            <a:latin typeface="Cambria Math" panose="02040503050406030204" pitchFamily="18" charset="0"/>
                          </a:rPr>
                          <m:t>1−</m:t>
                        </m:r>
                        <m:r>
                          <a:rPr lang="en-US" sz="2400" b="0" i="1" smtClean="0">
                            <a:latin typeface="Cambria Math" panose="02040503050406030204" pitchFamily="18" charset="0"/>
                          </a:rPr>
                          <m:t>𝑦</m:t>
                        </m:r>
                      </m:den>
                    </m:f>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pPr marL="0" indent="0">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35106" y="1690688"/>
                <a:ext cx="9449754" cy="5167312"/>
              </a:xfrm>
              <a:blipFill>
                <a:blip r:embed="rId2"/>
                <a:stretch>
                  <a:fillRect l="-903" t="-165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392894" y="3832305"/>
            <a:ext cx="4064000" cy="2705100"/>
          </a:xfrm>
          <a:prstGeom prst="rect">
            <a:avLst/>
          </a:prstGeom>
        </p:spPr>
      </p:pic>
      <p:sp>
        <p:nvSpPr>
          <p:cNvPr id="11" name="TextBox 10"/>
          <p:cNvSpPr txBox="1"/>
          <p:nvPr/>
        </p:nvSpPr>
        <p:spPr>
          <a:xfrm>
            <a:off x="7754813" y="4138478"/>
            <a:ext cx="1449478" cy="830997"/>
          </a:xfrm>
          <a:prstGeom prst="rect">
            <a:avLst/>
          </a:prstGeom>
          <a:noFill/>
        </p:spPr>
        <p:txBody>
          <a:bodyPr wrap="square" rtlCol="0">
            <a:spAutoFit/>
          </a:bodyPr>
          <a:lstStyle/>
          <a:p>
            <a:r>
              <a:rPr lang="en-US" sz="2400" dirty="0">
                <a:solidFill>
                  <a:srgbClr val="0070C0"/>
                </a:solidFill>
              </a:rPr>
              <a:t>Sigmoid </a:t>
            </a:r>
          </a:p>
          <a:p>
            <a:r>
              <a:rPr lang="en-US" sz="2400" dirty="0">
                <a:solidFill>
                  <a:srgbClr val="0070C0"/>
                </a:solidFill>
              </a:rPr>
              <a:t>Function</a:t>
            </a:r>
          </a:p>
        </p:txBody>
      </p:sp>
    </p:spTree>
    <p:extLst>
      <p:ext uri="{BB962C8B-B14F-4D97-AF65-F5344CB8AC3E}">
        <p14:creationId xmlns:p14="http://schemas.microsoft.com/office/powerpoint/2010/main" val="762473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Logistic Regression: An Example</a:t>
            </a:r>
          </a:p>
        </p:txBody>
      </p:sp>
      <p:sp>
        <p:nvSpPr>
          <p:cNvPr id="3" name="Content Placeholder 2"/>
          <p:cNvSpPr>
            <a:spLocks noGrp="1"/>
          </p:cNvSpPr>
          <p:nvPr>
            <p:ph idx="1"/>
          </p:nvPr>
        </p:nvSpPr>
        <p:spPr/>
        <p:txBody>
          <a:bodyPr/>
          <a:lstStyle/>
          <a:p>
            <a:r>
              <a:rPr lang="en-US" sz="2400" dirty="0"/>
              <a:t>Suppose we only consider the year as feature</a:t>
            </a:r>
          </a:p>
          <a:p>
            <a:pPr lvl="1"/>
            <a:r>
              <a:rPr lang="en-US" sz="2400" dirty="0"/>
              <a:t>Data points are converted by sigmoid function (“activation” function)</a:t>
            </a:r>
          </a:p>
          <a:p>
            <a:endParaRPr lang="en-US" sz="2400" dirty="0"/>
          </a:p>
          <a:p>
            <a:endParaRPr lang="en-US" dirty="0"/>
          </a:p>
          <a:p>
            <a:endParaRPr lang="en-US" dirty="0"/>
          </a:p>
        </p:txBody>
      </p:sp>
      <p:grpSp>
        <p:nvGrpSpPr>
          <p:cNvPr id="51" name="Group 50"/>
          <p:cNvGrpSpPr/>
          <p:nvPr/>
        </p:nvGrpSpPr>
        <p:grpSpPr>
          <a:xfrm>
            <a:off x="2554545" y="2827176"/>
            <a:ext cx="6962842" cy="3128172"/>
            <a:chOff x="2071396" y="2341984"/>
            <a:chExt cx="6962842" cy="3128172"/>
          </a:xfrm>
        </p:grpSpPr>
        <p:cxnSp>
          <p:nvCxnSpPr>
            <p:cNvPr id="5" name="Straight Arrow Connector 4"/>
            <p:cNvCxnSpPr/>
            <p:nvPr/>
          </p:nvCxnSpPr>
          <p:spPr>
            <a:xfrm flipV="1">
              <a:off x="3782654" y="2341984"/>
              <a:ext cx="0" cy="30508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504748" y="5016192"/>
              <a:ext cx="4808828" cy="449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Multiply 6"/>
            <p:cNvSpPr/>
            <p:nvPr/>
          </p:nvSpPr>
          <p:spPr>
            <a:xfrm>
              <a:off x="3825449" y="4713561"/>
              <a:ext cx="322730" cy="32273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p:cNvSpPr/>
            <p:nvPr/>
          </p:nvSpPr>
          <p:spPr>
            <a:xfrm>
              <a:off x="4721928" y="4716386"/>
              <a:ext cx="322730" cy="32273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p:cNvSpPr/>
            <p:nvPr/>
          </p:nvSpPr>
          <p:spPr>
            <a:xfrm>
              <a:off x="5091731" y="4709090"/>
              <a:ext cx="322730" cy="32273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4195252" y="4709090"/>
              <a:ext cx="322730" cy="32273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113540" y="2528173"/>
              <a:ext cx="255494" cy="255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715932" y="2528173"/>
              <a:ext cx="255494" cy="255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522023" y="2530958"/>
              <a:ext cx="255494" cy="255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769099" y="2528173"/>
              <a:ext cx="255494" cy="255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418107" y="4846295"/>
              <a:ext cx="616131" cy="384721"/>
            </a:xfrm>
            <a:prstGeom prst="rect">
              <a:avLst/>
            </a:prstGeom>
            <a:noFill/>
          </p:spPr>
          <p:txBody>
            <a:bodyPr wrap="none" rtlCol="0">
              <a:spAutoFit/>
            </a:bodyPr>
            <a:lstStyle/>
            <a:p>
              <a:r>
                <a:rPr lang="en-US" dirty="0"/>
                <a:t>year</a:t>
              </a:r>
            </a:p>
          </p:txBody>
        </p:sp>
        <p:sp>
          <p:nvSpPr>
            <p:cNvPr id="35" name="TextBox 34"/>
            <p:cNvSpPr txBox="1"/>
            <p:nvPr/>
          </p:nvSpPr>
          <p:spPr>
            <a:xfrm>
              <a:off x="5583908" y="5085435"/>
              <a:ext cx="308098" cy="384721"/>
            </a:xfrm>
            <a:prstGeom prst="rect">
              <a:avLst/>
            </a:prstGeom>
            <a:noFill/>
          </p:spPr>
          <p:txBody>
            <a:bodyPr wrap="none" rtlCol="0">
              <a:spAutoFit/>
            </a:bodyPr>
            <a:lstStyle/>
            <a:p>
              <a:r>
                <a:rPr lang="en-US" dirty="0" smtClean="0"/>
                <a:t>4</a:t>
              </a:r>
              <a:endParaRPr lang="en-US" dirty="0"/>
            </a:p>
          </p:txBody>
        </p:sp>
        <p:cxnSp>
          <p:nvCxnSpPr>
            <p:cNvPr id="37" name="Straight Connector 36"/>
            <p:cNvCxnSpPr/>
            <p:nvPr/>
          </p:nvCxnSpPr>
          <p:spPr>
            <a:xfrm>
              <a:off x="5681319" y="2528173"/>
              <a:ext cx="0" cy="2510482"/>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072620" y="2528173"/>
              <a:ext cx="255494" cy="255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807384" y="2532093"/>
              <a:ext cx="255494" cy="255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2071396" y="2519265"/>
              <a:ext cx="6662057" cy="2463282"/>
            </a:xfrm>
            <a:custGeom>
              <a:avLst/>
              <a:gdLst>
                <a:gd name="connsiteX0" fmla="*/ 0 w 6662057"/>
                <a:gd name="connsiteY0" fmla="*/ 2463282 h 2463282"/>
                <a:gd name="connsiteX1" fmla="*/ 2939143 w 6662057"/>
                <a:gd name="connsiteY1" fmla="*/ 2080727 h 2463282"/>
                <a:gd name="connsiteX2" fmla="*/ 4282751 w 6662057"/>
                <a:gd name="connsiteY2" fmla="*/ 363894 h 2463282"/>
                <a:gd name="connsiteX3" fmla="*/ 6662057 w 6662057"/>
                <a:gd name="connsiteY3" fmla="*/ 0 h 2463282"/>
              </a:gdLst>
              <a:ahLst/>
              <a:cxnLst>
                <a:cxn ang="0">
                  <a:pos x="connsiteX0" y="connsiteY0"/>
                </a:cxn>
                <a:cxn ang="0">
                  <a:pos x="connsiteX1" y="connsiteY1"/>
                </a:cxn>
                <a:cxn ang="0">
                  <a:pos x="connsiteX2" y="connsiteY2"/>
                </a:cxn>
                <a:cxn ang="0">
                  <a:pos x="connsiteX3" y="connsiteY3"/>
                </a:cxn>
              </a:cxnLst>
              <a:rect l="l" t="t" r="r" b="b"/>
              <a:pathLst>
                <a:path w="6662057" h="2463282">
                  <a:moveTo>
                    <a:pt x="0" y="2463282"/>
                  </a:moveTo>
                  <a:cubicBezTo>
                    <a:pt x="1112675" y="2446953"/>
                    <a:pt x="2225351" y="2430625"/>
                    <a:pt x="2939143" y="2080727"/>
                  </a:cubicBezTo>
                  <a:cubicBezTo>
                    <a:pt x="3652935" y="1730829"/>
                    <a:pt x="3662265" y="710682"/>
                    <a:pt x="4282751" y="363894"/>
                  </a:cubicBezTo>
                  <a:cubicBezTo>
                    <a:pt x="4903237" y="17106"/>
                    <a:pt x="5782647" y="8553"/>
                    <a:pt x="6662057"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475036" y="2463559"/>
              <a:ext cx="1395895" cy="384721"/>
            </a:xfrm>
            <a:prstGeom prst="rect">
              <a:avLst/>
            </a:prstGeom>
            <a:noFill/>
          </p:spPr>
          <p:txBody>
            <a:bodyPr wrap="none" rtlCol="0">
              <a:spAutoFit/>
            </a:bodyPr>
            <a:lstStyle/>
            <a:p>
              <a:r>
                <a:rPr lang="en-US" dirty="0"/>
                <a:t>1 </a:t>
              </a:r>
              <a:r>
                <a:rPr lang="en-US" dirty="0" smtClean="0"/>
                <a:t>(graduate)</a:t>
              </a:r>
              <a:endParaRPr lang="en-US" dirty="0"/>
            </a:p>
          </p:txBody>
        </p:sp>
      </p:grpSp>
    </p:spTree>
    <p:extLst>
      <p:ext uri="{BB962C8B-B14F-4D97-AF65-F5344CB8AC3E}">
        <p14:creationId xmlns:p14="http://schemas.microsoft.com/office/powerpoint/2010/main" val="1052100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Logistic Regression: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9478" y="1825625"/>
                <a:ext cx="11014322" cy="4958456"/>
              </a:xfrm>
            </p:spPr>
            <p:txBody>
              <a:bodyPr>
                <a:normAutofit/>
              </a:bodyPr>
              <a:lstStyle/>
              <a:p>
                <a:r>
                  <a:rPr lang="en-US" sz="2400" dirty="0"/>
                  <a:t>The prediction function to learn</a:t>
                </a:r>
              </a:p>
              <a:p>
                <a:r>
                  <a:rPr lang="en-US" sz="2400" dirty="0"/>
                  <a:t>Probability that Y=1:</a:t>
                </a:r>
              </a:p>
              <a:p>
                <a:pPr lvl="1"/>
                <a14:m>
                  <m:oMath xmlns:m="http://schemas.openxmlformats.org/officeDocument/2006/math">
                    <m:r>
                      <a:rPr lang="en-US" sz="2400" b="0" i="1" dirty="0" smtClean="0">
                        <a:latin typeface="Cambria Math" panose="02040503050406030204" pitchFamily="18" charset="0"/>
                      </a:rPr>
                      <m:t>𝑝</m:t>
                    </m:r>
                    <m:d>
                      <m:dPr>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𝑌</m:t>
                        </m:r>
                        <m:r>
                          <a:rPr lang="en-US" sz="2400" b="0" i="1" dirty="0" smtClean="0">
                            <a:latin typeface="Cambria Math" panose="02040503050406030204" pitchFamily="18" charset="0"/>
                          </a:rPr>
                          <m:t>=1 </m:t>
                        </m:r>
                      </m:e>
                    </m:d>
                    <m:r>
                      <a:rPr lang="en-US" sz="2400" b="0" i="1" dirty="0" smtClean="0">
                        <a:latin typeface="Cambria Math" panose="02040503050406030204" pitchFamily="18" charset="0"/>
                      </a:rPr>
                      <m:t>𝑋</m:t>
                    </m:r>
                    <m:r>
                      <a:rPr lang="en-US" sz="2400" b="0" i="1" dirty="0" smtClean="0">
                        <a:latin typeface="Cambria Math" panose="02040503050406030204" pitchFamily="18" charset="0"/>
                      </a:rPr>
                      <m:t>=</m:t>
                    </m:r>
                    <m:r>
                      <a:rPr lang="en-US" sz="2400" i="1" dirty="0">
                        <a:latin typeface="Cambria Math" charset="0"/>
                      </a:rPr>
                      <m:t>𝑥</m:t>
                    </m:r>
                    <m:r>
                      <a:rPr lang="en-US" sz="2400" b="0" i="1" dirty="0" smtClean="0">
                        <a:latin typeface="Cambria Math" panose="02040503050406030204" pitchFamily="18" charset="0"/>
                      </a:rPr>
                      <m:t>;</m:t>
                    </m:r>
                    <m:r>
                      <a:rPr lang="en-US" sz="2400" b="1" i="1" dirty="0" smtClean="0">
                        <a:latin typeface="Cambria Math" panose="02040503050406030204" pitchFamily="18" charset="0"/>
                      </a:rPr>
                      <m:t>𝒘</m:t>
                    </m:r>
                    <m:r>
                      <a:rPr lang="en-US" sz="2400" i="1" dirty="0">
                        <a:latin typeface="Cambria Math" charset="0"/>
                      </a:rPr>
                      <m:t>) = </m:t>
                    </m:r>
                    <m:r>
                      <a:rPr lang="en-US" sz="2400" i="1" dirty="0">
                        <a:latin typeface="Cambria Math" charset="0"/>
                      </a:rPr>
                      <m:t>𝑆𝑖𝑔𝑚𝑜𝑖𝑑</m:t>
                    </m:r>
                    <m:d>
                      <m:dPr>
                        <m:ctrlPr>
                          <a:rPr lang="en-US" sz="2400" i="1" dirty="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m:t>
                        </m:r>
                        <m:nary>
                          <m:naryPr>
                            <m:chr m:val="∑"/>
                            <m:ctrlPr>
                              <a:rPr lang="en-US" sz="2400" b="0" i="1" dirty="0" smtClean="0">
                                <a:latin typeface="Cambria Math" panose="02040503050406030204" pitchFamily="18" charset="0"/>
                              </a:rPr>
                            </m:ctrlPr>
                          </m:naryPr>
                          <m:sub>
                            <m:r>
                              <a:rPr lang="en-US" sz="2400" b="0" i="1" dirty="0" smtClean="0">
                                <a:latin typeface="Cambria Math" panose="02040503050406030204" pitchFamily="18" charset="0"/>
                              </a:rPr>
                              <m:t>𝑖</m:t>
                            </m:r>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𝑛</m:t>
                            </m:r>
                          </m:sup>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𝑖</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e>
                        </m:nary>
                      </m:e>
                    </m:d>
                  </m:oMath>
                </a14:m>
                <a:endParaRPr lang="en-US" sz="2400" dirty="0"/>
              </a:p>
              <a:p>
                <a:pPr lvl="1"/>
                <a14:m>
                  <m:oMath xmlns:m="http://schemas.openxmlformats.org/officeDocument/2006/math">
                    <m:r>
                      <a:rPr lang="en-US" sz="2400" b="1" i="1" dirty="0" smtClean="0">
                        <a:latin typeface="Cambria Math" panose="02040503050406030204" pitchFamily="18" charset="0"/>
                      </a:rPr>
                      <m:t>𝒘</m:t>
                    </m:r>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𝑛</m:t>
                            </m:r>
                          </m:sub>
                        </m:sSub>
                      </m:e>
                    </m:d>
                  </m:oMath>
                </a14:m>
                <a:r>
                  <a:rPr lang="en-US" sz="2400" dirty="0"/>
                  <a:t> are the parameters</a:t>
                </a:r>
              </a:p>
              <a:p>
                <a:pPr lvl="1"/>
                <a:endParaRPr lang="en-US" sz="2400" dirty="0"/>
              </a:p>
              <a:p>
                <a:r>
                  <a:rPr lang="en-US" sz="2400" dirty="0"/>
                  <a:t>A single data object with attributes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t> and class label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endParaRPr lang="en-US" sz="2400" dirty="0"/>
              </a:p>
              <a:p>
                <a:pPr lvl="1"/>
                <a:r>
                  <a:rPr lang="en-US" sz="2400" dirty="0"/>
                  <a:t>Suppose the probability of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acc>
                          <m:accPr>
                            <m:chr m:val="̂"/>
                            <m:ctrlPr>
                              <a:rPr lang="en-US" altLang="zh-CN" sz="2400" b="0" i="1" smtClean="0">
                                <a:latin typeface="Cambria Math" panose="02040503050406030204" pitchFamily="18" charset="0"/>
                              </a:rPr>
                            </m:ctrlPr>
                          </m:acc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acc>
                        <m:r>
                          <a:rPr lang="en-US" sz="2400" b="0" i="1" smtClean="0">
                            <a:latin typeface="Cambria Math" panose="02040503050406030204" pitchFamily="18" charset="0"/>
                          </a:rPr>
                          <m:t>=1</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𝑤</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oMath>
                </a14:m>
                <a:r>
                  <a:rPr lang="en-US" sz="2400" dirty="0"/>
                  <a:t>, then </a:t>
                </a:r>
                <a14:m>
                  <m:oMath xmlns:m="http://schemas.openxmlformats.org/officeDocument/2006/math">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acc>
                        <m:r>
                          <a:rPr lang="en-US" altLang="zh-CN" sz="2400" i="1">
                            <a:latin typeface="Cambria Math" panose="02040503050406030204" pitchFamily="18" charset="0"/>
                          </a:rPr>
                          <m:t>=</m:t>
                        </m:r>
                        <m:r>
                          <a:rPr lang="en-US" altLang="zh-CN" sz="2400" b="0" i="1" smtClean="0">
                            <a:latin typeface="Cambria Math" panose="02040503050406030204" pitchFamily="18" charset="0"/>
                          </a:rPr>
                          <m:t>0</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e>
                    </m:d>
                    <m:r>
                      <a:rPr lang="en-US" altLang="zh-CN" sz="2400" i="1">
                        <a:latin typeface="Cambria Math" panose="02040503050406030204" pitchFamily="18" charset="0"/>
                      </a:rPr>
                      <m:t>=</m:t>
                    </m:r>
                    <m:r>
                      <a:rPr lang="en-US" altLang="zh-CN" sz="2400" b="0" i="1" smtClean="0">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m:t>
                        </m:r>
                      </m:sub>
                    </m:sSub>
                  </m:oMath>
                </a14:m>
                <a:endParaRPr lang="en-US" sz="2400" dirty="0"/>
              </a:p>
              <a:p>
                <a:pPr lvl="1"/>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acc>
                          <m:accPr>
                            <m:chr m:val="̂"/>
                            <m:ctrlPr>
                              <a:rPr lang="en-US" altLang="zh-CN" sz="2400" b="0" i="1" smtClean="0">
                                <a:latin typeface="Cambria Math" panose="02040503050406030204" pitchFamily="18" charset="0"/>
                              </a:rPr>
                            </m:ctrlPr>
                          </m:acc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sup>
                    </m:sSub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e>
                        </m:d>
                      </m:e>
                      <m:sup>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sup>
                    </m:sSup>
                  </m:oMath>
                </a14:m>
                <a:endParaRPr lang="en-US" sz="2400" dirty="0"/>
              </a:p>
              <a:p>
                <a:pPr lvl="1"/>
                <a:endParaRPr lang="en-US" sz="2400" dirty="0"/>
              </a:p>
              <a:p>
                <a:r>
                  <a:rPr lang="en-US" sz="2400" dirty="0"/>
                  <a:t>Maximum Likelihood Estimation</a:t>
                </a:r>
              </a:p>
              <a:p>
                <a:pPr lvl="1"/>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Π</m:t>
                        </m:r>
                      </m:e>
                      <m:sub>
                        <m:r>
                          <a:rPr lang="en-US" sz="2400" b="0" i="1" smtClean="0">
                            <a:latin typeface="Cambria Math" panose="02040503050406030204" pitchFamily="18" charset="0"/>
                          </a:rPr>
                          <m:t>𝑖</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sup>
                    </m:sSub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e>
                        </m:d>
                      </m:e>
                      <m:sup>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sup>
                    </m:sSup>
                  </m:oMath>
                </a14:m>
                <a:r>
                  <a:rPr lang="en-US" altLang="zh-CN" sz="2400" dirty="0"/>
                  <a:t> = </a:t>
                </a:r>
                <a14:m>
                  <m:oMath xmlns:m="http://schemas.openxmlformats.org/officeDocument/2006/math">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Π</m:t>
                        </m:r>
                      </m:e>
                      <m:sub>
                        <m:r>
                          <a:rPr lang="en-US" altLang="zh-CN" sz="2400" i="1">
                            <a:latin typeface="Cambria Math" panose="02040503050406030204" pitchFamily="18" charset="0"/>
                          </a:rPr>
                          <m:t>𝑖</m:t>
                        </m:r>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func>
                              </m:num>
                              <m:den>
                                <m:r>
                                  <a:rPr lang="en-US" altLang="zh-CN" sz="2400" i="1">
                                    <a:latin typeface="Cambria Math" panose="02040503050406030204" pitchFamily="18" charset="0"/>
                                  </a:rPr>
                                  <m:t>1+</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func>
                              </m:den>
                            </m:f>
                          </m:e>
                        </m:d>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up>
                    </m:sSup>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a:latin typeface="Cambria Math" panose="02040503050406030204" pitchFamily="18" charset="0"/>
                                  </a:rPr>
                                  <m:t>1+</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func>
                              </m:den>
                            </m:f>
                          </m:e>
                        </m:d>
                      </m:e>
                      <m:sup>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up>
                    </m:sSup>
                  </m:oMath>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9478" y="1825625"/>
                <a:ext cx="11014322" cy="4958456"/>
              </a:xfrm>
              <a:blipFill>
                <a:blip r:embed="rId2"/>
                <a:stretch>
                  <a:fillRect l="-775" t="-172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007749" y="781678"/>
            <a:ext cx="4064000" cy="2705100"/>
          </a:xfrm>
          <a:prstGeom prst="rect">
            <a:avLst/>
          </a:prstGeom>
        </p:spPr>
      </p:pic>
    </p:spTree>
    <p:extLst>
      <p:ext uri="{BB962C8B-B14F-4D97-AF65-F5344CB8AC3E}">
        <p14:creationId xmlns:p14="http://schemas.microsoft.com/office/powerpoint/2010/main" val="3841110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5"/>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184" name="Google Shape;184;p45"/>
          <p:cNvSpPr txBox="1"/>
          <p:nvPr/>
        </p:nvSpPr>
        <p:spPr>
          <a:xfrm>
            <a:off x="186467" y="912533"/>
            <a:ext cx="12005600" cy="5636000"/>
          </a:xfrm>
          <a:prstGeom prst="rect">
            <a:avLst/>
          </a:prstGeom>
          <a:noFill/>
          <a:ln>
            <a:noFill/>
          </a:ln>
        </p:spPr>
        <p:txBody>
          <a:bodyPr spcFirstLastPara="1" wrap="square" lIns="121900" tIns="121900" rIns="121900" bIns="121900" anchor="t" anchorCtr="0">
            <a:noAutofit/>
          </a:bodyPr>
          <a:lstStyle/>
          <a:p>
            <a:pPr algn="ctr"/>
            <a:r>
              <a:rPr lang="en" sz="4800" b="1">
                <a:latin typeface="Proxima Nova"/>
                <a:ea typeface="Proxima Nova"/>
                <a:cs typeface="Proxima Nova"/>
                <a:sym typeface="Proxima Nova"/>
              </a:rPr>
              <a:t>Key Vocabulary</a:t>
            </a:r>
            <a:endParaRPr sz="4000">
              <a:latin typeface="Proxima Nova"/>
              <a:ea typeface="Proxima Nova"/>
              <a:cs typeface="Proxima Nova"/>
              <a:sym typeface="Proxima Nova"/>
            </a:endParaRPr>
          </a:p>
          <a:p>
            <a:pPr algn="ctr"/>
            <a:endParaRPr sz="4000">
              <a:latin typeface="Proxima Nova"/>
              <a:ea typeface="Proxima Nova"/>
              <a:cs typeface="Proxima Nova"/>
              <a:sym typeface="Proxima Nova"/>
            </a:endParaRPr>
          </a:p>
          <a:p>
            <a:pPr marL="609585" marR="422725" indent="-558786">
              <a:buSzPts val="3000"/>
              <a:buFont typeface="Proxima Nova"/>
              <a:buChar char="●"/>
            </a:pPr>
            <a:r>
              <a:rPr lang="en" sz="4000" b="1">
                <a:latin typeface="Proxima Nova"/>
                <a:ea typeface="Proxima Nova"/>
                <a:cs typeface="Proxima Nova"/>
                <a:sym typeface="Proxima Nova"/>
              </a:rPr>
              <a:t>Model - </a:t>
            </a:r>
            <a:r>
              <a:rPr lang="en" sz="4000">
                <a:solidFill>
                  <a:schemeClr val="dk1"/>
                </a:solidFill>
                <a:latin typeface="Proxima Nova"/>
                <a:ea typeface="Proxima Nova"/>
                <a:cs typeface="Proxima Nova"/>
                <a:sym typeface="Proxima Nova"/>
              </a:rPr>
              <a:t>a computer program designed</a:t>
            </a:r>
            <a:endParaRPr sz="4000">
              <a:solidFill>
                <a:schemeClr val="dk1"/>
              </a:solidFill>
              <a:latin typeface="Proxima Nova"/>
              <a:ea typeface="Proxima Nova"/>
              <a:cs typeface="Proxima Nova"/>
              <a:sym typeface="Proxima Nova"/>
            </a:endParaRPr>
          </a:p>
          <a:p>
            <a:pPr marR="422725"/>
            <a:r>
              <a:rPr lang="en" sz="4000">
                <a:solidFill>
                  <a:schemeClr val="dk1"/>
                </a:solidFill>
                <a:latin typeface="Proxima Nova"/>
                <a:ea typeface="Proxima Nova"/>
                <a:cs typeface="Proxima Nova"/>
                <a:sym typeface="Proxima Nova"/>
              </a:rPr>
              <a:t> to make a decision</a:t>
            </a:r>
            <a:endParaRPr sz="4000">
              <a:latin typeface="Proxima Nova"/>
              <a:ea typeface="Proxima Nova"/>
              <a:cs typeface="Proxima Nova"/>
              <a:sym typeface="Proxima Nova"/>
            </a:endParaRPr>
          </a:p>
          <a:p>
            <a:pPr marL="3505112" marR="422725" indent="-3428914">
              <a:buClr>
                <a:srgbClr val="000000"/>
              </a:buClr>
              <a:buSzPts val="1100"/>
            </a:pPr>
            <a:endParaRPr sz="4000" b="1">
              <a:latin typeface="Proxima Nova"/>
              <a:ea typeface="Proxima Nova"/>
              <a:cs typeface="Proxima Nova"/>
              <a:sym typeface="Proxima Nova"/>
            </a:endParaRPr>
          </a:p>
          <a:p>
            <a:pPr algn="ctr">
              <a:buClr>
                <a:srgbClr val="000000"/>
              </a:buClr>
              <a:buSzPts val="1100"/>
            </a:pPr>
            <a:endParaRPr sz="4800">
              <a:solidFill>
                <a:srgbClr val="000000"/>
              </a:solidFill>
              <a:latin typeface="Proxima Nova"/>
              <a:ea typeface="Proxima Nova"/>
              <a:cs typeface="Proxima Nova"/>
              <a:sym typeface="Proxima Nova"/>
            </a:endParaRPr>
          </a:p>
          <a:p>
            <a:pPr algn="ctr">
              <a:buClr>
                <a:srgbClr val="000000"/>
              </a:buClr>
              <a:buSzPts val="1100"/>
            </a:pPr>
            <a:endParaRPr sz="4800">
              <a:solidFill>
                <a:srgbClr val="000000"/>
              </a:solidFill>
              <a:latin typeface="Proxima Nova"/>
              <a:ea typeface="Proxima Nova"/>
              <a:cs typeface="Proxima Nova"/>
              <a:sym typeface="Proxima Nova"/>
            </a:endParaRPr>
          </a:p>
          <a:p>
            <a:pPr>
              <a:buClr>
                <a:srgbClr val="000000"/>
              </a:buClr>
              <a:buSzPts val="1100"/>
            </a:pPr>
            <a:endParaRPr sz="4800">
              <a:solidFill>
                <a:srgbClr val="000000"/>
              </a:solidFill>
              <a:latin typeface="Proxima Nova"/>
              <a:ea typeface="Proxima Nova"/>
              <a:cs typeface="Proxima Nova"/>
              <a:sym typeface="Proxima Nova"/>
            </a:endParaRPr>
          </a:p>
          <a:p>
            <a:pPr algn="ctr"/>
            <a:endParaRPr sz="4800">
              <a:latin typeface="Proxima Nova"/>
              <a:ea typeface="Proxima Nova"/>
              <a:cs typeface="Proxima Nova"/>
              <a:sym typeface="Proxima Nova"/>
            </a:endParaRPr>
          </a:p>
          <a:p>
            <a:pPr algn="ctr"/>
            <a:endParaRPr sz="4800">
              <a:solidFill>
                <a:srgbClr val="000000"/>
              </a:solidFill>
              <a:latin typeface="Proxima Nova"/>
              <a:ea typeface="Proxima Nova"/>
              <a:cs typeface="Proxima Nova"/>
              <a:sym typeface="Proxima Nova"/>
            </a:endParaRPr>
          </a:p>
        </p:txBody>
      </p:sp>
      <p:sp>
        <p:nvSpPr>
          <p:cNvPr id="185" name="Google Shape;185;p45"/>
          <p:cNvSpPr/>
          <p:nvPr/>
        </p:nvSpPr>
        <p:spPr>
          <a:xfrm>
            <a:off x="9648001" y="1661800"/>
            <a:ext cx="2544000" cy="1955600"/>
          </a:xfrm>
          <a:prstGeom prst="cloudCallout">
            <a:avLst>
              <a:gd name="adj1" fmla="val -20833"/>
              <a:gd name="adj2" fmla="val 62500"/>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86" name="Google Shape;186;p45"/>
          <p:cNvPicPr preferRelativeResize="0"/>
          <p:nvPr/>
        </p:nvPicPr>
        <p:blipFill>
          <a:blip r:embed="rId3">
            <a:alphaModFix/>
          </a:blip>
          <a:stretch>
            <a:fillRect/>
          </a:stretch>
        </p:blipFill>
        <p:spPr>
          <a:xfrm>
            <a:off x="10509849" y="2180934"/>
            <a:ext cx="939307" cy="917300"/>
          </a:xfrm>
          <a:prstGeom prst="rect">
            <a:avLst/>
          </a:prstGeom>
          <a:noFill/>
          <a:ln>
            <a:noFill/>
          </a:ln>
        </p:spPr>
      </p:pic>
      <p:pic>
        <p:nvPicPr>
          <p:cNvPr id="187" name="Google Shape;187;p45"/>
          <p:cNvPicPr preferRelativeResize="0"/>
          <p:nvPr/>
        </p:nvPicPr>
        <p:blipFill>
          <a:blip r:embed="rId4">
            <a:alphaModFix/>
          </a:blip>
          <a:stretch>
            <a:fillRect/>
          </a:stretch>
        </p:blipFill>
        <p:spPr>
          <a:xfrm>
            <a:off x="8978334" y="3980567"/>
            <a:ext cx="1733309" cy="2791300"/>
          </a:xfrm>
          <a:prstGeom prst="rect">
            <a:avLst/>
          </a:prstGeom>
          <a:noFill/>
          <a:ln>
            <a:noFill/>
          </a:ln>
        </p:spPr>
      </p:pic>
    </p:spTree>
    <p:extLst>
      <p:ext uri="{BB962C8B-B14F-4D97-AF65-F5344CB8AC3E}">
        <p14:creationId xmlns:p14="http://schemas.microsoft.com/office/powerpoint/2010/main" val="2079944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92210-9916-4107-9969-2EDC36C8D6C4}"/>
              </a:ext>
            </a:extLst>
          </p:cNvPr>
          <p:cNvSpPr>
            <a:spLocks noGrp="1"/>
          </p:cNvSpPr>
          <p:nvPr>
            <p:ph type="title"/>
          </p:nvPr>
        </p:nvSpPr>
        <p:spPr/>
        <p:txBody>
          <a:bodyPr/>
          <a:lstStyle/>
          <a:p>
            <a:r>
              <a:rPr lang="en-US" altLang="zh-CN" dirty="0"/>
              <a:t>Linear Regression VS. Logistic Regression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7E8600E-6342-4026-A0B9-6F5E4A764720}"/>
                  </a:ext>
                </a:extLst>
              </p:cNvPr>
              <p:cNvSpPr>
                <a:spLocks noGrp="1"/>
              </p:cNvSpPr>
              <p:nvPr>
                <p:ph idx="1"/>
              </p:nvPr>
            </p:nvSpPr>
            <p:spPr/>
            <p:txBody>
              <a:bodyPr/>
              <a:lstStyle/>
              <a:p>
                <a:r>
                  <a:rPr lang="en-US" altLang="zh-CN" dirty="0"/>
                  <a:t>Linear Regression</a:t>
                </a:r>
              </a:p>
              <a:p>
                <a:pPr lvl="1"/>
                <a:r>
                  <a:rPr lang="en-US" altLang="zh-CN" dirty="0"/>
                  <a:t>Y: Continuous Value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endParaRPr lang="en-US" altLang="zh-CN" dirty="0"/>
              </a:p>
              <a:p>
                <a:pPr lvl="1"/>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lvl="1"/>
                <a:r>
                  <a:rPr lang="en-US" altLang="zh-CN" dirty="0"/>
                  <a:t>Often used in value prediction problems</a:t>
                </a:r>
              </a:p>
              <a:p>
                <a:pPr lvl="1"/>
                <a:endParaRPr lang="en-US" altLang="zh-CN" dirty="0"/>
              </a:p>
              <a:p>
                <a:r>
                  <a:rPr lang="en-US" altLang="zh-CN" dirty="0"/>
                  <a:t>Logistic Regression</a:t>
                </a:r>
              </a:p>
              <a:p>
                <a:pPr lvl="1"/>
                <a:r>
                  <a:rPr lang="en-US" altLang="zh-CN" dirty="0"/>
                  <a:t>Y: A discrete value from m classes</a:t>
                </a:r>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𝑎𝑛𝑑</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dirty="0"/>
              </a:p>
              <a:p>
                <a:pPr lvl="1"/>
                <a:r>
                  <a:rPr lang="en-US" altLang="zh-CN" dirty="0"/>
                  <a:t>Often used in classification problems</a:t>
                </a:r>
              </a:p>
            </p:txBody>
          </p:sp>
        </mc:Choice>
        <mc:Fallback xmlns="">
          <p:sp>
            <p:nvSpPr>
              <p:cNvPr id="3" name="内容占位符 2">
                <a:extLst>
                  <a:ext uri="{FF2B5EF4-FFF2-40B4-BE49-F238E27FC236}">
                    <a16:creationId xmlns:a16="http://schemas.microsoft.com/office/drawing/2014/main" id="{E7E8600E-6342-4026-A0B9-6F5E4A764720}"/>
                  </a:ext>
                </a:extLst>
              </p:cNvPr>
              <p:cNvSpPr>
                <a:spLocks noGrp="1" noRot="1" noChangeAspect="1" noMove="1" noResize="1" noEditPoints="1" noAdjustHandles="1" noChangeArrowheads="1" noChangeShapeType="1" noTextEdit="1"/>
              </p:cNvSpPr>
              <p:nvPr>
                <p:ph idx="1"/>
              </p:nvPr>
            </p:nvSpPr>
            <p:spPr>
              <a:blipFill>
                <a:blip r:embed="rId2"/>
                <a:stretch>
                  <a:fillRect l="-641" t="-1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1951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pPr defTabSz="914400" fontAlgn="base">
              <a:spcAft>
                <a:spcPct val="0"/>
              </a:spcAft>
            </a:pPr>
            <a:r>
              <a:rPr lang="en-US" altLang="zh-CN" b="1" dirty="0" err="1">
                <a:ea typeface="SimSun" panose="02010600030101010101" pitchFamily="2" charset="-122"/>
              </a:rPr>
              <a:t>Dendrogram</a:t>
            </a:r>
            <a:r>
              <a:rPr lang="en-US" altLang="zh-CN" b="1" dirty="0">
                <a:ea typeface="SimSun" panose="02010600030101010101" pitchFamily="2" charset="-122"/>
              </a:rPr>
              <a:t>: Shows How Clusters are Merged</a:t>
            </a:r>
          </a:p>
        </p:txBody>
      </p:sp>
      <p:sp>
        <p:nvSpPr>
          <p:cNvPr id="25604" name="Rectangle 3"/>
          <p:cNvSpPr>
            <a:spLocks noGrp="1" noChangeArrowheads="1"/>
          </p:cNvSpPr>
          <p:nvPr>
            <p:ph idx="1"/>
          </p:nvPr>
        </p:nvSpPr>
        <p:spPr>
          <a:xfrm>
            <a:off x="379240" y="1212824"/>
            <a:ext cx="10990602" cy="1738605"/>
          </a:xfrm>
        </p:spPr>
        <p:txBody>
          <a:bodyPr/>
          <a:lstStyle/>
          <a:p>
            <a:r>
              <a:rPr lang="en-US" altLang="zh-CN" sz="2400" u="sng" dirty="0" err="1">
                <a:solidFill>
                  <a:srgbClr val="000000"/>
                </a:solidFill>
                <a:ea typeface="SimSun" panose="02010600030101010101" pitchFamily="2" charset="-122"/>
              </a:rPr>
              <a:t>Dendrogram</a:t>
            </a:r>
            <a:r>
              <a:rPr lang="en-US" altLang="zh-CN" sz="2400" dirty="0">
                <a:solidFill>
                  <a:srgbClr val="000000"/>
                </a:solidFill>
                <a:ea typeface="SimSun" panose="02010600030101010101" pitchFamily="2" charset="-122"/>
              </a:rPr>
              <a:t>: Decompose a set of data objects into a </a:t>
            </a:r>
            <a:r>
              <a:rPr lang="en-US" altLang="zh-CN" sz="2400" u="sng" dirty="0">
                <a:solidFill>
                  <a:srgbClr val="000000"/>
                </a:solidFill>
                <a:ea typeface="SimSun" panose="02010600030101010101" pitchFamily="2" charset="-122"/>
              </a:rPr>
              <a:t>tree</a:t>
            </a:r>
            <a:r>
              <a:rPr lang="en-US" altLang="zh-CN" sz="2400" dirty="0">
                <a:solidFill>
                  <a:srgbClr val="000000"/>
                </a:solidFill>
                <a:ea typeface="SimSun" panose="02010600030101010101" pitchFamily="2" charset="-122"/>
              </a:rPr>
              <a:t> of clusters by multi-level nested partitioning</a:t>
            </a:r>
          </a:p>
          <a:p>
            <a:r>
              <a:rPr lang="en-US" altLang="zh-CN" sz="2400" dirty="0">
                <a:solidFill>
                  <a:srgbClr val="000000"/>
                </a:solidFill>
                <a:ea typeface="SimSun" panose="02010600030101010101" pitchFamily="2" charset="-122"/>
              </a:rPr>
              <a:t>A </a:t>
            </a:r>
            <a:r>
              <a:rPr lang="en-US" altLang="zh-CN" sz="2400" u="sng" dirty="0">
                <a:solidFill>
                  <a:srgbClr val="000000"/>
                </a:solidFill>
                <a:ea typeface="SimSun" panose="02010600030101010101" pitchFamily="2" charset="-122"/>
              </a:rPr>
              <a:t>clustering</a:t>
            </a:r>
            <a:r>
              <a:rPr lang="en-US" altLang="zh-CN" sz="2400" dirty="0">
                <a:solidFill>
                  <a:srgbClr val="000000"/>
                </a:solidFill>
                <a:ea typeface="SimSun" panose="02010600030101010101" pitchFamily="2" charset="-122"/>
              </a:rPr>
              <a:t> of the data objects is obtained by </a:t>
            </a:r>
            <a:r>
              <a:rPr lang="en-US" altLang="zh-CN" sz="2400" u="sng" dirty="0">
                <a:solidFill>
                  <a:srgbClr val="000000"/>
                </a:solidFill>
                <a:ea typeface="SimSun" panose="02010600030101010101" pitchFamily="2" charset="-122"/>
              </a:rPr>
              <a:t>cutting</a:t>
            </a:r>
            <a:r>
              <a:rPr lang="en-US" altLang="zh-CN" sz="2400" dirty="0">
                <a:solidFill>
                  <a:srgbClr val="000000"/>
                </a:solidFill>
                <a:ea typeface="SimSun" panose="02010600030101010101" pitchFamily="2" charset="-122"/>
              </a:rPr>
              <a:t> the </a:t>
            </a:r>
            <a:r>
              <a:rPr lang="en-US" altLang="zh-CN" sz="2400" dirty="0" err="1">
                <a:solidFill>
                  <a:srgbClr val="000000"/>
                </a:solidFill>
                <a:ea typeface="SimSun" panose="02010600030101010101" pitchFamily="2" charset="-122"/>
              </a:rPr>
              <a:t>dendrogram</a:t>
            </a:r>
            <a:r>
              <a:rPr lang="en-US" altLang="zh-CN" sz="2400" dirty="0">
                <a:solidFill>
                  <a:srgbClr val="000000"/>
                </a:solidFill>
                <a:ea typeface="SimSun" panose="02010600030101010101" pitchFamily="2" charset="-122"/>
              </a:rPr>
              <a:t> at the desired level, then each </a:t>
            </a:r>
            <a:r>
              <a:rPr lang="en-US" altLang="zh-CN" sz="2400" u="sng" dirty="0">
                <a:solidFill>
                  <a:srgbClr val="000000"/>
                </a:solidFill>
                <a:ea typeface="SimSun" panose="02010600030101010101" pitchFamily="2" charset="-122"/>
              </a:rPr>
              <a:t>connected component</a:t>
            </a:r>
            <a:r>
              <a:rPr lang="en-US" altLang="zh-CN" sz="2400" dirty="0">
                <a:solidFill>
                  <a:srgbClr val="000000"/>
                </a:solidFill>
                <a:ea typeface="SimSun" panose="02010600030101010101" pitchFamily="2" charset="-122"/>
              </a:rPr>
              <a:t> forms a cluster</a:t>
            </a:r>
          </a:p>
        </p:txBody>
      </p:sp>
      <p:sp>
        <p:nvSpPr>
          <p:cNvPr id="2" name="TextBox 1"/>
          <p:cNvSpPr txBox="1"/>
          <p:nvPr/>
        </p:nvSpPr>
        <p:spPr>
          <a:xfrm>
            <a:off x="7766169" y="4124499"/>
            <a:ext cx="3248525" cy="1200329"/>
          </a:xfrm>
          <a:prstGeom prst="rect">
            <a:avLst/>
          </a:prstGeom>
          <a:solidFill>
            <a:srgbClr val="FFFF00"/>
          </a:solidFill>
        </p:spPr>
        <p:txBody>
          <a:bodyPr wrap="square" rtlCol="0">
            <a:spAutoFit/>
          </a:bodyPr>
          <a:lstStyle/>
          <a:p>
            <a:r>
              <a:rPr lang="en-US" sz="2400" dirty="0"/>
              <a:t>Hierarchical clustering generates a </a:t>
            </a:r>
            <a:r>
              <a:rPr lang="en-US" sz="2400" dirty="0" err="1"/>
              <a:t>dendrogram</a:t>
            </a:r>
            <a:r>
              <a:rPr lang="en-US" sz="2400" dirty="0"/>
              <a:t> (a hierarchy of clusters)</a:t>
            </a:r>
          </a:p>
        </p:txBody>
      </p:sp>
      <p:pic>
        <p:nvPicPr>
          <p:cNvPr id="45" name="Picture 44">
            <a:extLst>
              <a:ext uri="{FF2B5EF4-FFF2-40B4-BE49-F238E27FC236}">
                <a16:creationId xmlns:a16="http://schemas.microsoft.com/office/drawing/2014/main" id="{58C1104F-BC2E-4C63-8580-9A3F645F7889}"/>
              </a:ext>
            </a:extLst>
          </p:cNvPr>
          <p:cNvPicPr>
            <a:picLocks noChangeAspect="1"/>
          </p:cNvPicPr>
          <p:nvPr/>
        </p:nvPicPr>
        <p:blipFill>
          <a:blip r:embed="rId3"/>
          <a:stretch>
            <a:fillRect/>
          </a:stretch>
        </p:blipFill>
        <p:spPr>
          <a:xfrm>
            <a:off x="463780" y="2937756"/>
            <a:ext cx="7213234" cy="3245955"/>
          </a:xfrm>
          <a:prstGeom prst="rect">
            <a:avLst/>
          </a:prstGeom>
        </p:spPr>
      </p:pic>
    </p:spTree>
    <p:extLst>
      <p:ext uri="{BB962C8B-B14F-4D97-AF65-F5344CB8AC3E}">
        <p14:creationId xmlns:p14="http://schemas.microsoft.com/office/powerpoint/2010/main" val="15432789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a:ea typeface="SimSun" panose="02010600030101010101" pitchFamily="2" charset="-122"/>
              </a:rPr>
              <a:t>Agglomerative Clustering Algorithm</a:t>
            </a:r>
            <a:endParaRPr lang="en-US" dirty="0">
              <a:solidFill>
                <a:prstClr val="black"/>
              </a:solidFill>
            </a:endParaRPr>
          </a:p>
        </p:txBody>
      </p:sp>
      <p:sp>
        <p:nvSpPr>
          <p:cNvPr id="3" name="Content Placeholder 2"/>
          <p:cNvSpPr>
            <a:spLocks noGrp="1"/>
          </p:cNvSpPr>
          <p:nvPr>
            <p:ph idx="1"/>
          </p:nvPr>
        </p:nvSpPr>
        <p:spPr>
          <a:xfrm>
            <a:off x="587129" y="1547836"/>
            <a:ext cx="9893883" cy="2790437"/>
          </a:xfrm>
        </p:spPr>
        <p:txBody>
          <a:bodyPr/>
          <a:lstStyle/>
          <a:p>
            <a:r>
              <a:rPr lang="en-US" altLang="zh-CN" sz="2400" dirty="0">
                <a:ea typeface="SimSun" panose="02010600030101010101" pitchFamily="2" charset="-122"/>
              </a:rPr>
              <a:t>AGNES (</a:t>
            </a:r>
            <a:r>
              <a:rPr lang="en-US" altLang="zh-CN" sz="2400" dirty="0" err="1">
                <a:ea typeface="SimSun" panose="02010600030101010101" pitchFamily="2" charset="-122"/>
              </a:rPr>
              <a:t>AGglomerative</a:t>
            </a:r>
            <a:r>
              <a:rPr lang="en-US" altLang="zh-CN" sz="2400" dirty="0">
                <a:ea typeface="SimSun" panose="02010600030101010101" pitchFamily="2" charset="-122"/>
              </a:rPr>
              <a:t> </a:t>
            </a:r>
            <a:r>
              <a:rPr lang="en-US" altLang="zh-CN" sz="2400" dirty="0" err="1">
                <a:ea typeface="SimSun" panose="02010600030101010101" pitchFamily="2" charset="-122"/>
              </a:rPr>
              <a:t>NESting</a:t>
            </a:r>
            <a:r>
              <a:rPr lang="en-US" altLang="zh-CN" sz="2400" dirty="0">
                <a:ea typeface="SimSun" panose="02010600030101010101" pitchFamily="2" charset="-122"/>
              </a:rPr>
              <a:t>) (Kaufmann and </a:t>
            </a:r>
            <a:r>
              <a:rPr lang="en-US" altLang="zh-CN" sz="2400" dirty="0" err="1">
                <a:ea typeface="SimSun" panose="02010600030101010101" pitchFamily="2" charset="-122"/>
              </a:rPr>
              <a:t>Rousseeuw</a:t>
            </a:r>
            <a:r>
              <a:rPr lang="en-US" altLang="zh-CN" sz="2400" dirty="0">
                <a:ea typeface="SimSun" panose="02010600030101010101" pitchFamily="2" charset="-122"/>
              </a:rPr>
              <a:t>, 1990)</a:t>
            </a:r>
          </a:p>
          <a:p>
            <a:pPr lvl="1"/>
            <a:r>
              <a:rPr lang="en-US" altLang="zh-CN" sz="2400" dirty="0" smtClean="0">
                <a:ea typeface="SimSun" panose="02010600030101010101" pitchFamily="2" charset="-122"/>
              </a:rPr>
              <a:t>Continuously </a:t>
            </a:r>
            <a:r>
              <a:rPr lang="en-US" altLang="zh-CN" sz="2400" dirty="0">
                <a:ea typeface="SimSun" panose="02010600030101010101" pitchFamily="2" charset="-122"/>
              </a:rPr>
              <a:t>merge nodes that have the least dissimilarity</a:t>
            </a:r>
          </a:p>
          <a:p>
            <a:pPr lvl="1"/>
            <a:r>
              <a:rPr lang="en-US" altLang="zh-CN" sz="2400" dirty="0">
                <a:ea typeface="SimSun" panose="02010600030101010101" pitchFamily="2" charset="-122"/>
              </a:rPr>
              <a:t>Eventually all nodes belong to the same cluster</a:t>
            </a:r>
          </a:p>
          <a:p>
            <a:pPr defTabSz="1219110">
              <a:lnSpc>
                <a:spcPct val="150000"/>
              </a:lnSpc>
            </a:pPr>
            <a:endParaRPr lang="en-US" dirty="0">
              <a:solidFill>
                <a:prstClr val="black"/>
              </a:solidFill>
            </a:endParaRPr>
          </a:p>
        </p:txBody>
      </p:sp>
      <p:sp>
        <p:nvSpPr>
          <p:cNvPr id="21" name="Content Placeholder 2"/>
          <p:cNvSpPr txBox="1">
            <a:spLocks/>
          </p:cNvSpPr>
          <p:nvPr/>
        </p:nvSpPr>
        <p:spPr>
          <a:xfrm>
            <a:off x="563482" y="3209754"/>
            <a:ext cx="10834399" cy="3229374"/>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ea typeface="SimSun" panose="02010600030101010101" pitchFamily="2" charset="-122"/>
                <a:cs typeface="Tahoma" panose="020B0604030504040204" pitchFamily="34" charset="0"/>
                <a:sym typeface="Symbol" panose="05050102010706020507" pitchFamily="18" charset="2"/>
              </a:rPr>
              <a:t>Single link (nearest neighbor)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similarity between two clusters is the similarity between their most similar (nearest neighbor) members</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Local similarity-based:  Emphasizing more on close regions, ignoring the overall structure of the cluster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Capable of clustering non-elliptical shaped group of objects</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Sensitive to noise and outliers</a:t>
            </a:r>
            <a:endParaRPr lang="en-US" altLang="zh-CN" sz="2400" dirty="0">
              <a:ea typeface="SimSun" panose="02010600030101010101" pitchFamily="2" charset="-122"/>
              <a:cs typeface="Tahoma" panose="020B0604030504040204" pitchFamily="34" charset="0"/>
              <a:sym typeface="Symbol" panose="05050102010706020507" pitchFamily="18" charset="2"/>
            </a:endParaRPr>
          </a:p>
        </p:txBody>
      </p:sp>
      <p:grpSp>
        <p:nvGrpSpPr>
          <p:cNvPr id="27" name="Group 26">
            <a:extLst>
              <a:ext uri="{FF2B5EF4-FFF2-40B4-BE49-F238E27FC236}">
                <a16:creationId xmlns:a16="http://schemas.microsoft.com/office/drawing/2014/main" id="{EA7AAC3D-2B68-42A3-8EC8-179511640DDE}"/>
              </a:ext>
            </a:extLst>
          </p:cNvPr>
          <p:cNvGrpSpPr/>
          <p:nvPr/>
        </p:nvGrpSpPr>
        <p:grpSpPr>
          <a:xfrm>
            <a:off x="9057320" y="1916821"/>
            <a:ext cx="2340561" cy="1066800"/>
            <a:chOff x="9112989" y="1455718"/>
            <a:chExt cx="2340561" cy="1066800"/>
          </a:xfrm>
        </p:grpSpPr>
        <p:grpSp>
          <p:nvGrpSpPr>
            <p:cNvPr id="28" name="Group 45">
              <a:extLst>
                <a:ext uri="{FF2B5EF4-FFF2-40B4-BE49-F238E27FC236}">
                  <a16:creationId xmlns:a16="http://schemas.microsoft.com/office/drawing/2014/main" id="{3BFDB836-BD7C-4E3D-BEA4-8EBD3F47BFB3}"/>
                </a:ext>
              </a:extLst>
            </p:cNvPr>
            <p:cNvGrpSpPr>
              <a:grpSpLocks/>
            </p:cNvGrpSpPr>
            <p:nvPr/>
          </p:nvGrpSpPr>
          <p:grpSpPr bwMode="auto">
            <a:xfrm>
              <a:off x="9112989" y="1455718"/>
              <a:ext cx="914400" cy="1066800"/>
              <a:chOff x="6096000" y="152400"/>
              <a:chExt cx="914400" cy="1066800"/>
            </a:xfrm>
          </p:grpSpPr>
          <p:grpSp>
            <p:nvGrpSpPr>
              <p:cNvPr id="49" name="Group 38">
                <a:extLst>
                  <a:ext uri="{FF2B5EF4-FFF2-40B4-BE49-F238E27FC236}">
                    <a16:creationId xmlns:a16="http://schemas.microsoft.com/office/drawing/2014/main" id="{413F7324-3D1E-4185-8AC8-8FB9C4958A3B}"/>
                  </a:ext>
                </a:extLst>
              </p:cNvPr>
              <p:cNvGrpSpPr>
                <a:grpSpLocks/>
              </p:cNvGrpSpPr>
              <p:nvPr/>
            </p:nvGrpSpPr>
            <p:grpSpPr bwMode="auto">
              <a:xfrm>
                <a:off x="6096000" y="152400"/>
                <a:ext cx="914400" cy="1066800"/>
                <a:chOff x="6096000" y="152400"/>
                <a:chExt cx="914400" cy="1066800"/>
              </a:xfrm>
            </p:grpSpPr>
            <p:sp>
              <p:nvSpPr>
                <p:cNvPr id="51" name="Oval 50">
                  <a:extLst>
                    <a:ext uri="{FF2B5EF4-FFF2-40B4-BE49-F238E27FC236}">
                      <a16:creationId xmlns:a16="http://schemas.microsoft.com/office/drawing/2014/main" id="{64C447B3-559D-4172-A0CF-649A0DBF67CB}"/>
                    </a:ext>
                  </a:extLst>
                </p:cNvPr>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52" name="Oval 8">
                  <a:extLst>
                    <a:ext uri="{FF2B5EF4-FFF2-40B4-BE49-F238E27FC236}">
                      <a16:creationId xmlns:a16="http://schemas.microsoft.com/office/drawing/2014/main" id="{B1EFB31D-141E-432F-8AF3-B1353C70C021}"/>
                    </a:ext>
                  </a:extLst>
                </p:cNvPr>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9">
                  <a:extLst>
                    <a:ext uri="{FF2B5EF4-FFF2-40B4-BE49-F238E27FC236}">
                      <a16:creationId xmlns:a16="http://schemas.microsoft.com/office/drawing/2014/main" id="{1A452CFD-4242-4841-9E1C-8FD20EC6F006}"/>
                    </a:ext>
                  </a:extLst>
                </p:cNvPr>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10">
                  <a:extLst>
                    <a:ext uri="{FF2B5EF4-FFF2-40B4-BE49-F238E27FC236}">
                      <a16:creationId xmlns:a16="http://schemas.microsoft.com/office/drawing/2014/main" id="{A6CF740E-7020-4079-9C70-84F2D591DE90}"/>
                    </a:ext>
                  </a:extLst>
                </p:cNvPr>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11">
                  <a:extLst>
                    <a:ext uri="{FF2B5EF4-FFF2-40B4-BE49-F238E27FC236}">
                      <a16:creationId xmlns:a16="http://schemas.microsoft.com/office/drawing/2014/main" id="{9A2DDAA9-A908-48C0-A973-113905B2D349}"/>
                    </a:ext>
                  </a:extLst>
                </p:cNvPr>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12">
                  <a:extLst>
                    <a:ext uri="{FF2B5EF4-FFF2-40B4-BE49-F238E27FC236}">
                      <a16:creationId xmlns:a16="http://schemas.microsoft.com/office/drawing/2014/main" id="{9478573A-3889-49C4-86CB-6DB568E6877C}"/>
                    </a:ext>
                  </a:extLst>
                </p:cNvPr>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13">
                  <a:extLst>
                    <a:ext uri="{FF2B5EF4-FFF2-40B4-BE49-F238E27FC236}">
                      <a16:creationId xmlns:a16="http://schemas.microsoft.com/office/drawing/2014/main" id="{60BCB2F7-8C34-4B20-9FBF-20B9EA4DA0E6}"/>
                    </a:ext>
                  </a:extLst>
                </p:cNvPr>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14">
                  <a:extLst>
                    <a:ext uri="{FF2B5EF4-FFF2-40B4-BE49-F238E27FC236}">
                      <a16:creationId xmlns:a16="http://schemas.microsoft.com/office/drawing/2014/main" id="{871551CD-3796-404B-AD82-F569C6A3B10D}"/>
                    </a:ext>
                  </a:extLst>
                </p:cNvPr>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16">
                  <a:extLst>
                    <a:ext uri="{FF2B5EF4-FFF2-40B4-BE49-F238E27FC236}">
                      <a16:creationId xmlns:a16="http://schemas.microsoft.com/office/drawing/2014/main" id="{D1E39457-0D99-4B1E-8106-0E0CDB3C0DBD}"/>
                    </a:ext>
                  </a:extLst>
                </p:cNvPr>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17">
                  <a:extLst>
                    <a:ext uri="{FF2B5EF4-FFF2-40B4-BE49-F238E27FC236}">
                      <a16:creationId xmlns:a16="http://schemas.microsoft.com/office/drawing/2014/main" id="{4C7F81A3-B39B-4DB2-8DE2-4C9802471E76}"/>
                    </a:ext>
                  </a:extLst>
                </p:cNvPr>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18">
                  <a:extLst>
                    <a:ext uri="{FF2B5EF4-FFF2-40B4-BE49-F238E27FC236}">
                      <a16:creationId xmlns:a16="http://schemas.microsoft.com/office/drawing/2014/main" id="{29CFE07E-79A5-4EE0-BFAB-6CDB93529F54}"/>
                    </a:ext>
                  </a:extLst>
                </p:cNvPr>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33">
                  <a:extLst>
                    <a:ext uri="{FF2B5EF4-FFF2-40B4-BE49-F238E27FC236}">
                      <a16:creationId xmlns:a16="http://schemas.microsoft.com/office/drawing/2014/main" id="{9092049B-BE68-40BD-811F-E5180BD19A02}"/>
                    </a:ext>
                  </a:extLst>
                </p:cNvPr>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34">
                  <a:extLst>
                    <a:ext uri="{FF2B5EF4-FFF2-40B4-BE49-F238E27FC236}">
                      <a16:creationId xmlns:a16="http://schemas.microsoft.com/office/drawing/2014/main" id="{557091E1-C5F4-4DB8-8325-57A0B9F8066D}"/>
                    </a:ext>
                  </a:extLst>
                </p:cNvPr>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35">
                  <a:extLst>
                    <a:ext uri="{FF2B5EF4-FFF2-40B4-BE49-F238E27FC236}">
                      <a16:creationId xmlns:a16="http://schemas.microsoft.com/office/drawing/2014/main" id="{9395B7D7-1800-43C7-9767-3C97D9E1B27A}"/>
                    </a:ext>
                  </a:extLst>
                </p:cNvPr>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36">
                  <a:extLst>
                    <a:ext uri="{FF2B5EF4-FFF2-40B4-BE49-F238E27FC236}">
                      <a16:creationId xmlns:a16="http://schemas.microsoft.com/office/drawing/2014/main" id="{643CF494-F0E3-4B79-A243-FB2CC77039B8}"/>
                    </a:ext>
                  </a:extLst>
                </p:cNvPr>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50" name="TextBox 43">
                <a:extLst>
                  <a:ext uri="{FF2B5EF4-FFF2-40B4-BE49-F238E27FC236}">
                    <a16:creationId xmlns:a16="http://schemas.microsoft.com/office/drawing/2014/main" id="{04CDD345-8BD3-481E-A687-32AD87408E53}"/>
                  </a:ext>
                </a:extLst>
              </p:cNvPr>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29" name="Group 46">
              <a:extLst>
                <a:ext uri="{FF2B5EF4-FFF2-40B4-BE49-F238E27FC236}">
                  <a16:creationId xmlns:a16="http://schemas.microsoft.com/office/drawing/2014/main" id="{553D08C7-C448-4A88-891D-A6A989B77F53}"/>
                </a:ext>
              </a:extLst>
            </p:cNvPr>
            <p:cNvGrpSpPr>
              <a:grpSpLocks/>
            </p:cNvGrpSpPr>
            <p:nvPr/>
          </p:nvGrpSpPr>
          <p:grpSpPr bwMode="auto">
            <a:xfrm>
              <a:off x="10386750" y="1684318"/>
              <a:ext cx="1066800" cy="838200"/>
              <a:chOff x="7924800" y="304800"/>
              <a:chExt cx="1066800" cy="838200"/>
            </a:xfrm>
          </p:grpSpPr>
          <p:grpSp>
            <p:nvGrpSpPr>
              <p:cNvPr id="30" name="Group 39">
                <a:extLst>
                  <a:ext uri="{FF2B5EF4-FFF2-40B4-BE49-F238E27FC236}">
                    <a16:creationId xmlns:a16="http://schemas.microsoft.com/office/drawing/2014/main" id="{F1884E42-84B0-4DA5-83C8-60425A0F0D60}"/>
                  </a:ext>
                </a:extLst>
              </p:cNvPr>
              <p:cNvGrpSpPr>
                <a:grpSpLocks/>
              </p:cNvGrpSpPr>
              <p:nvPr/>
            </p:nvGrpSpPr>
            <p:grpSpPr bwMode="auto">
              <a:xfrm>
                <a:off x="7924800" y="304800"/>
                <a:ext cx="1066800" cy="838200"/>
                <a:chOff x="7924800" y="304800"/>
                <a:chExt cx="1066800" cy="838200"/>
              </a:xfrm>
            </p:grpSpPr>
            <p:sp>
              <p:nvSpPr>
                <p:cNvPr id="32" name="Oval 31">
                  <a:extLst>
                    <a:ext uri="{FF2B5EF4-FFF2-40B4-BE49-F238E27FC236}">
                      <a16:creationId xmlns:a16="http://schemas.microsoft.com/office/drawing/2014/main" id="{4DB6A477-0C71-44AF-9BE8-28C3E0A6A8F0}"/>
                    </a:ext>
                  </a:extLst>
                </p:cNvPr>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33" name="Oval 15">
                  <a:extLst>
                    <a:ext uri="{FF2B5EF4-FFF2-40B4-BE49-F238E27FC236}">
                      <a16:creationId xmlns:a16="http://schemas.microsoft.com/office/drawing/2014/main" id="{4B68768F-B532-42BF-B6E4-FCE7F83846E3}"/>
                    </a:ext>
                  </a:extLst>
                </p:cNvPr>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19">
                  <a:extLst>
                    <a:ext uri="{FF2B5EF4-FFF2-40B4-BE49-F238E27FC236}">
                      <a16:creationId xmlns:a16="http://schemas.microsoft.com/office/drawing/2014/main" id="{2C119FBE-293D-4BC3-B4AC-4F26F1EB8A1C}"/>
                    </a:ext>
                  </a:extLst>
                </p:cNvPr>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0">
                  <a:extLst>
                    <a:ext uri="{FF2B5EF4-FFF2-40B4-BE49-F238E27FC236}">
                      <a16:creationId xmlns:a16="http://schemas.microsoft.com/office/drawing/2014/main" id="{73B0F716-25E8-450C-AD22-C64018294DD2}"/>
                    </a:ext>
                  </a:extLst>
                </p:cNvPr>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21">
                  <a:extLst>
                    <a:ext uri="{FF2B5EF4-FFF2-40B4-BE49-F238E27FC236}">
                      <a16:creationId xmlns:a16="http://schemas.microsoft.com/office/drawing/2014/main" id="{17AAF68A-1689-4AD3-850D-59935BBDF750}"/>
                    </a:ext>
                  </a:extLst>
                </p:cNvPr>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22">
                  <a:extLst>
                    <a:ext uri="{FF2B5EF4-FFF2-40B4-BE49-F238E27FC236}">
                      <a16:creationId xmlns:a16="http://schemas.microsoft.com/office/drawing/2014/main" id="{7490851E-0DC0-4919-829B-4C9BA371BD0C}"/>
                    </a:ext>
                  </a:extLst>
                </p:cNvPr>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23">
                  <a:extLst>
                    <a:ext uri="{FF2B5EF4-FFF2-40B4-BE49-F238E27FC236}">
                      <a16:creationId xmlns:a16="http://schemas.microsoft.com/office/drawing/2014/main" id="{F634289D-D1A1-4C21-A952-948546F36949}"/>
                    </a:ext>
                  </a:extLst>
                </p:cNvPr>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24">
                  <a:extLst>
                    <a:ext uri="{FF2B5EF4-FFF2-40B4-BE49-F238E27FC236}">
                      <a16:creationId xmlns:a16="http://schemas.microsoft.com/office/drawing/2014/main" id="{58C5EFC3-683C-4AFF-BDF2-E7FEFD60AF2A}"/>
                    </a:ext>
                  </a:extLst>
                </p:cNvPr>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Oval 25">
                  <a:extLst>
                    <a:ext uri="{FF2B5EF4-FFF2-40B4-BE49-F238E27FC236}">
                      <a16:creationId xmlns:a16="http://schemas.microsoft.com/office/drawing/2014/main" id="{50FB22C4-10BA-4A8C-84F2-361468F9E0E0}"/>
                    </a:ext>
                  </a:extLst>
                </p:cNvPr>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1" name="Oval 26">
                  <a:extLst>
                    <a:ext uri="{FF2B5EF4-FFF2-40B4-BE49-F238E27FC236}">
                      <a16:creationId xmlns:a16="http://schemas.microsoft.com/office/drawing/2014/main" id="{3D9A4ADD-0816-447A-9BDE-245E84A7B840}"/>
                    </a:ext>
                  </a:extLst>
                </p:cNvPr>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42" name="Oval 27">
                  <a:extLst>
                    <a:ext uri="{FF2B5EF4-FFF2-40B4-BE49-F238E27FC236}">
                      <a16:creationId xmlns:a16="http://schemas.microsoft.com/office/drawing/2014/main" id="{2B275FFA-7D76-4E62-966D-A181E627A69E}"/>
                    </a:ext>
                  </a:extLst>
                </p:cNvPr>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3" name="Oval 28">
                  <a:extLst>
                    <a:ext uri="{FF2B5EF4-FFF2-40B4-BE49-F238E27FC236}">
                      <a16:creationId xmlns:a16="http://schemas.microsoft.com/office/drawing/2014/main" id="{8BFF28AC-0053-4B3E-B0B8-EF105B9D82E9}"/>
                    </a:ext>
                  </a:extLst>
                </p:cNvPr>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4" name="Oval 29">
                  <a:extLst>
                    <a:ext uri="{FF2B5EF4-FFF2-40B4-BE49-F238E27FC236}">
                      <a16:creationId xmlns:a16="http://schemas.microsoft.com/office/drawing/2014/main" id="{E704A3CD-BEFE-4760-BD91-4BA1562A8988}"/>
                    </a:ext>
                  </a:extLst>
                </p:cNvPr>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5" name="Oval 30">
                  <a:extLst>
                    <a:ext uri="{FF2B5EF4-FFF2-40B4-BE49-F238E27FC236}">
                      <a16:creationId xmlns:a16="http://schemas.microsoft.com/office/drawing/2014/main" id="{8936330C-FA75-4FD2-8944-2B3C94C6B951}"/>
                    </a:ext>
                  </a:extLst>
                </p:cNvPr>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6" name="Oval 31">
                  <a:extLst>
                    <a:ext uri="{FF2B5EF4-FFF2-40B4-BE49-F238E27FC236}">
                      <a16:creationId xmlns:a16="http://schemas.microsoft.com/office/drawing/2014/main" id="{C4C50DE2-FFD7-41E2-A455-3D9A0B34AB0C}"/>
                    </a:ext>
                  </a:extLst>
                </p:cNvPr>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7" name="Oval 32">
                  <a:extLst>
                    <a:ext uri="{FF2B5EF4-FFF2-40B4-BE49-F238E27FC236}">
                      <a16:creationId xmlns:a16="http://schemas.microsoft.com/office/drawing/2014/main" id="{1FB41149-F37A-4ABE-AB99-0F10F10C9D7B}"/>
                    </a:ext>
                  </a:extLst>
                </p:cNvPr>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8" name="Oval 37">
                  <a:extLst>
                    <a:ext uri="{FF2B5EF4-FFF2-40B4-BE49-F238E27FC236}">
                      <a16:creationId xmlns:a16="http://schemas.microsoft.com/office/drawing/2014/main" id="{38EC196B-9676-4356-B2DC-A8791BA5BBEE}"/>
                    </a:ext>
                  </a:extLst>
                </p:cNvPr>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31" name="TextBox 44">
                <a:extLst>
                  <a:ext uri="{FF2B5EF4-FFF2-40B4-BE49-F238E27FC236}">
                    <a16:creationId xmlns:a16="http://schemas.microsoft.com/office/drawing/2014/main" id="{C187A5E8-C66B-43FA-BEF2-D2D9DCC16234}"/>
                  </a:ext>
                </a:extLst>
              </p:cNvPr>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grpSp>
        <p:nvGrpSpPr>
          <p:cNvPr id="105" name="Group 104"/>
          <p:cNvGrpSpPr/>
          <p:nvPr/>
        </p:nvGrpSpPr>
        <p:grpSpPr>
          <a:xfrm>
            <a:off x="9057320" y="5266631"/>
            <a:ext cx="2340561" cy="1066800"/>
            <a:chOff x="9112989" y="1455718"/>
            <a:chExt cx="2340561" cy="1066800"/>
          </a:xfrm>
        </p:grpSpPr>
        <p:grpSp>
          <p:nvGrpSpPr>
            <p:cNvPr id="106" name="Group 45"/>
            <p:cNvGrpSpPr>
              <a:grpSpLocks/>
            </p:cNvGrpSpPr>
            <p:nvPr/>
          </p:nvGrpSpPr>
          <p:grpSpPr bwMode="auto">
            <a:xfrm>
              <a:off x="9112989" y="1455718"/>
              <a:ext cx="914400" cy="1066800"/>
              <a:chOff x="6096000" y="152400"/>
              <a:chExt cx="914400" cy="1066800"/>
            </a:xfrm>
          </p:grpSpPr>
          <p:grpSp>
            <p:nvGrpSpPr>
              <p:cNvPr id="127" name="Group 38"/>
              <p:cNvGrpSpPr>
                <a:grpSpLocks/>
              </p:cNvGrpSpPr>
              <p:nvPr/>
            </p:nvGrpSpPr>
            <p:grpSpPr bwMode="auto">
              <a:xfrm>
                <a:off x="6096000" y="152400"/>
                <a:ext cx="914400" cy="1066800"/>
                <a:chOff x="6096000" y="152400"/>
                <a:chExt cx="914400" cy="1066800"/>
              </a:xfrm>
            </p:grpSpPr>
            <p:sp>
              <p:nvSpPr>
                <p:cNvPr id="129" name="Oval 128"/>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130"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1"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2"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3"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4"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5"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6"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7"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8"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9"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0"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1"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2"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3"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128"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107" name="Group 46"/>
            <p:cNvGrpSpPr>
              <a:grpSpLocks/>
            </p:cNvGrpSpPr>
            <p:nvPr/>
          </p:nvGrpSpPr>
          <p:grpSpPr bwMode="auto">
            <a:xfrm>
              <a:off x="10386750" y="1684318"/>
              <a:ext cx="1066800" cy="838200"/>
              <a:chOff x="7924800" y="304800"/>
              <a:chExt cx="1066800" cy="838200"/>
            </a:xfrm>
          </p:grpSpPr>
          <p:grpSp>
            <p:nvGrpSpPr>
              <p:cNvPr id="108" name="Group 39"/>
              <p:cNvGrpSpPr>
                <a:grpSpLocks/>
              </p:cNvGrpSpPr>
              <p:nvPr/>
            </p:nvGrpSpPr>
            <p:grpSpPr bwMode="auto">
              <a:xfrm>
                <a:off x="7924800" y="304800"/>
                <a:ext cx="1066800" cy="838200"/>
                <a:chOff x="7924800" y="304800"/>
                <a:chExt cx="1066800" cy="838200"/>
              </a:xfrm>
            </p:grpSpPr>
            <p:sp>
              <p:nvSpPr>
                <p:cNvPr id="110" name="Oval 109"/>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111"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2"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3"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4"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5"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6"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7"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8"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9"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120"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21"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22"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23"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24"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25"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26"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109"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144" name="Straight Connector 143"/>
          <p:cNvCxnSpPr>
            <a:stCxn id="133" idx="6"/>
            <a:endCxn id="118" idx="7"/>
          </p:cNvCxnSpPr>
          <p:nvPr/>
        </p:nvCxnSpPr>
        <p:spPr>
          <a:xfrm flipV="1">
            <a:off x="9895520" y="5734990"/>
            <a:ext cx="576802" cy="26941"/>
          </a:xfrm>
          <a:prstGeom prst="line">
            <a:avLst/>
          </a:prstGeom>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48246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a:t>
            </a:r>
            <a:r>
              <a:rPr lang="en-US" altLang="zh-CN" dirty="0" smtClean="0">
                <a:ea typeface="SimSun" panose="02010600030101010101" pitchFamily="2" charset="-122"/>
              </a:rPr>
              <a:t>Example</a:t>
            </a:r>
            <a:endParaRPr lang="zh-CN" altLang="en-US" dirty="0"/>
          </a:p>
        </p:txBody>
      </p:sp>
      <p:sp>
        <p:nvSpPr>
          <p:cNvPr id="3" name="内容占位符 2"/>
          <p:cNvSpPr>
            <a:spLocks noGrp="1"/>
          </p:cNvSpPr>
          <p:nvPr>
            <p:ph idx="1"/>
          </p:nvPr>
        </p:nvSpPr>
        <p:spPr/>
        <p:txBody>
          <a:bodyPr/>
          <a:lstStyle/>
          <a:p>
            <a:r>
              <a:rPr lang="en-US" altLang="zh-CN" dirty="0"/>
              <a:t>2-D Data points</a:t>
            </a:r>
          </a:p>
          <a:p>
            <a:pPr lvl="1"/>
            <a:r>
              <a:rPr lang="en-US" altLang="zh-CN" dirty="0"/>
              <a:t>a(2,4)</a:t>
            </a:r>
          </a:p>
          <a:p>
            <a:pPr lvl="1"/>
            <a:r>
              <a:rPr lang="en-US" altLang="zh-CN" dirty="0"/>
              <a:t>b(3,2)</a:t>
            </a:r>
          </a:p>
          <a:p>
            <a:pPr lvl="1"/>
            <a:r>
              <a:rPr lang="en-US" altLang="zh-CN" dirty="0"/>
              <a:t>c(2,8)</a:t>
            </a:r>
          </a:p>
          <a:p>
            <a:pPr lvl="1"/>
            <a:r>
              <a:rPr lang="en-US" altLang="zh-CN" dirty="0"/>
              <a:t>d(8,9)</a:t>
            </a:r>
          </a:p>
          <a:p>
            <a:pPr lvl="1"/>
            <a:r>
              <a:rPr lang="en-US" altLang="zh-CN" dirty="0"/>
              <a:t>e(9,6)</a:t>
            </a:r>
          </a:p>
          <a:p>
            <a:pPr lvl="1"/>
            <a:endParaRPr lang="zh-CN"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558" t="13633" r="40636" b="73959"/>
          <a:stretch/>
        </p:blipFill>
        <p:spPr bwMode="auto">
          <a:xfrm>
            <a:off x="2912952" y="1887582"/>
            <a:ext cx="3135215" cy="25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nvPr>
        </p:nvGraphicFramePr>
        <p:xfrm>
          <a:off x="6852194" y="1887582"/>
          <a:ext cx="4512492" cy="2225040"/>
        </p:xfrm>
        <a:graphic>
          <a:graphicData uri="http://schemas.openxmlformats.org/drawingml/2006/table">
            <a:tbl>
              <a:tblPr firstRow="1" bandRow="1">
                <a:tableStyleId>{93296810-A885-4BE3-A3E7-6D5BEEA58F35}</a:tableStyleId>
              </a:tblPr>
              <a:tblGrid>
                <a:gridCol w="752082">
                  <a:extLst>
                    <a:ext uri="{9D8B030D-6E8A-4147-A177-3AD203B41FA5}">
                      <a16:colId xmlns:a16="http://schemas.microsoft.com/office/drawing/2014/main" val="20000"/>
                    </a:ext>
                  </a:extLst>
                </a:gridCol>
                <a:gridCol w="752082">
                  <a:extLst>
                    <a:ext uri="{9D8B030D-6E8A-4147-A177-3AD203B41FA5}">
                      <a16:colId xmlns:a16="http://schemas.microsoft.com/office/drawing/2014/main" val="20001"/>
                    </a:ext>
                  </a:extLst>
                </a:gridCol>
                <a:gridCol w="752082">
                  <a:extLst>
                    <a:ext uri="{9D8B030D-6E8A-4147-A177-3AD203B41FA5}">
                      <a16:colId xmlns:a16="http://schemas.microsoft.com/office/drawing/2014/main" val="20002"/>
                    </a:ext>
                  </a:extLst>
                </a:gridCol>
                <a:gridCol w="752082">
                  <a:extLst>
                    <a:ext uri="{9D8B030D-6E8A-4147-A177-3AD203B41FA5}">
                      <a16:colId xmlns:a16="http://schemas.microsoft.com/office/drawing/2014/main" val="20003"/>
                    </a:ext>
                  </a:extLst>
                </a:gridCol>
                <a:gridCol w="752082">
                  <a:extLst>
                    <a:ext uri="{9D8B030D-6E8A-4147-A177-3AD203B41FA5}">
                      <a16:colId xmlns:a16="http://schemas.microsoft.com/office/drawing/2014/main" val="20004"/>
                    </a:ext>
                  </a:extLst>
                </a:gridCol>
                <a:gridCol w="752082">
                  <a:extLst>
                    <a:ext uri="{9D8B030D-6E8A-4147-A177-3AD203B41FA5}">
                      <a16:colId xmlns:a16="http://schemas.microsoft.com/office/drawing/2014/main" val="20005"/>
                    </a:ext>
                  </a:extLst>
                </a:gridCol>
              </a:tblGrid>
              <a:tr h="370840">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a</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b</a:t>
                      </a:r>
                      <a:endParaRPr lang="zh-CN" altLang="en-US" dirty="0"/>
                    </a:p>
                  </a:txBody>
                  <a:tcPr/>
                </a:tc>
                <a:tc>
                  <a:txBody>
                    <a:bodyPr/>
                    <a:lstStyle/>
                    <a:p>
                      <a:r>
                        <a:rPr lang="en-US" altLang="zh-CN" dirty="0"/>
                        <a:t>2.2</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8.6</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en-US" altLang="zh-CN" dirty="0"/>
                        <a:t>e</a:t>
                      </a:r>
                      <a:endParaRPr lang="zh-CN" altLang="en-US" dirty="0"/>
                    </a:p>
                  </a:txBody>
                  <a:tcPr/>
                </a:tc>
                <a:tc>
                  <a:txBody>
                    <a:bodyPr/>
                    <a:lstStyle/>
                    <a:p>
                      <a:r>
                        <a:rPr lang="en-US" altLang="zh-CN" dirty="0"/>
                        <a:t>7.3</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6" name="椭圆 5"/>
          <p:cNvSpPr/>
          <p:nvPr/>
        </p:nvSpPr>
        <p:spPr>
          <a:xfrm>
            <a:off x="7576457" y="2710543"/>
            <a:ext cx="620486" cy="29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130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extLst/>
          </p:nvPr>
        </p:nvGraphicFramePr>
        <p:xfrm>
          <a:off x="6852194" y="1887582"/>
          <a:ext cx="4512492" cy="2225040"/>
        </p:xfrm>
        <a:graphic>
          <a:graphicData uri="http://schemas.openxmlformats.org/drawingml/2006/table">
            <a:tbl>
              <a:tblPr firstRow="1" bandRow="1">
                <a:tableStyleId>{93296810-A885-4BE3-A3E7-6D5BEEA58F35}</a:tableStyleId>
              </a:tblPr>
              <a:tblGrid>
                <a:gridCol w="752082">
                  <a:extLst>
                    <a:ext uri="{9D8B030D-6E8A-4147-A177-3AD203B41FA5}">
                      <a16:colId xmlns:a16="http://schemas.microsoft.com/office/drawing/2014/main" val="20000"/>
                    </a:ext>
                  </a:extLst>
                </a:gridCol>
                <a:gridCol w="752082">
                  <a:extLst>
                    <a:ext uri="{9D8B030D-6E8A-4147-A177-3AD203B41FA5}">
                      <a16:colId xmlns:a16="http://schemas.microsoft.com/office/drawing/2014/main" val="20001"/>
                    </a:ext>
                  </a:extLst>
                </a:gridCol>
                <a:gridCol w="752082">
                  <a:extLst>
                    <a:ext uri="{9D8B030D-6E8A-4147-A177-3AD203B41FA5}">
                      <a16:colId xmlns:a16="http://schemas.microsoft.com/office/drawing/2014/main" val="20002"/>
                    </a:ext>
                  </a:extLst>
                </a:gridCol>
                <a:gridCol w="752082">
                  <a:extLst>
                    <a:ext uri="{9D8B030D-6E8A-4147-A177-3AD203B41FA5}">
                      <a16:colId xmlns:a16="http://schemas.microsoft.com/office/drawing/2014/main" val="20003"/>
                    </a:ext>
                  </a:extLst>
                </a:gridCol>
                <a:gridCol w="752082">
                  <a:extLst>
                    <a:ext uri="{9D8B030D-6E8A-4147-A177-3AD203B41FA5}">
                      <a16:colId xmlns:a16="http://schemas.microsoft.com/office/drawing/2014/main" val="20004"/>
                    </a:ext>
                  </a:extLst>
                </a:gridCol>
                <a:gridCol w="752082">
                  <a:extLst>
                    <a:ext uri="{9D8B030D-6E8A-4147-A177-3AD203B41FA5}">
                      <a16:colId xmlns:a16="http://schemas.microsoft.com/office/drawing/2014/main" val="20005"/>
                    </a:ext>
                  </a:extLst>
                </a:gridCol>
              </a:tblGrid>
              <a:tr h="370840">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a</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b</a:t>
                      </a:r>
                      <a:endParaRPr lang="zh-CN" altLang="en-US" dirty="0"/>
                    </a:p>
                  </a:txBody>
                  <a:tcPr/>
                </a:tc>
                <a:tc>
                  <a:txBody>
                    <a:bodyPr/>
                    <a:lstStyle/>
                    <a:p>
                      <a:r>
                        <a:rPr lang="en-US" altLang="zh-CN" dirty="0"/>
                        <a:t>2.2</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8.6</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en-US" altLang="zh-CN" dirty="0"/>
                        <a:t>e</a:t>
                      </a:r>
                      <a:endParaRPr lang="zh-CN" altLang="en-US" dirty="0"/>
                    </a:p>
                  </a:txBody>
                  <a:tcPr/>
                </a:tc>
                <a:tc>
                  <a:txBody>
                    <a:bodyPr/>
                    <a:lstStyle/>
                    <a:p>
                      <a:r>
                        <a:rPr lang="en-US" altLang="zh-CN" dirty="0"/>
                        <a:t>7.3</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5"/>
                  </a:ext>
                </a:extLst>
              </a:tr>
            </a:tbl>
          </a:graphicData>
        </a:graphic>
      </p:graphicFrame>
      <p:sp>
        <p:nvSpPr>
          <p:cNvPr id="3" name="内容占位符 2"/>
          <p:cNvSpPr>
            <a:spLocks noGrp="1"/>
          </p:cNvSpPr>
          <p:nvPr>
            <p:ph idx="1"/>
          </p:nvPr>
        </p:nvSpPr>
        <p:spPr/>
        <p:txBody>
          <a:bodyPr>
            <a:normAutofit lnSpcReduction="10000"/>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Update distance</a:t>
            </a:r>
          </a:p>
          <a:p>
            <a:pPr lvl="1"/>
            <a:r>
              <a:rPr lang="en-US" altLang="zh-CN" dirty="0"/>
              <a:t>Distance((</a:t>
            </a:r>
            <a:r>
              <a:rPr lang="en-US" altLang="zh-CN" dirty="0" err="1"/>
              <a:t>a,b</a:t>
            </a:r>
            <a:r>
              <a:rPr lang="en-US" altLang="zh-CN" dirty="0"/>
              <a:t>), c) = min(Distance(</a:t>
            </a:r>
            <a:r>
              <a:rPr lang="en-US" altLang="zh-CN" dirty="0" err="1"/>
              <a:t>a,c</a:t>
            </a:r>
            <a:r>
              <a:rPr lang="en-US" altLang="zh-CN" dirty="0"/>
              <a:t>), Distance(</a:t>
            </a:r>
            <a:r>
              <a:rPr lang="en-US" altLang="zh-CN" dirty="0" err="1"/>
              <a:t>b,c</a:t>
            </a:r>
            <a:r>
              <a:rPr lang="en-US" altLang="zh-CN" dirty="0"/>
              <a:t>)) = min(4, 6.1)=4</a:t>
            </a:r>
          </a:p>
          <a:p>
            <a:pPr lvl="1"/>
            <a:r>
              <a:rPr lang="en-US" altLang="zh-CN" dirty="0"/>
              <a:t>Distance((</a:t>
            </a:r>
            <a:r>
              <a:rPr lang="en-US" altLang="zh-CN" dirty="0" err="1"/>
              <a:t>a,b</a:t>
            </a:r>
            <a:r>
              <a:rPr lang="en-US" altLang="zh-CN" dirty="0"/>
              <a:t>), d) = min(Distance(</a:t>
            </a:r>
            <a:r>
              <a:rPr lang="en-US" altLang="zh-CN" dirty="0" err="1"/>
              <a:t>a,d</a:t>
            </a:r>
            <a:r>
              <a:rPr lang="en-US" altLang="zh-CN" dirty="0"/>
              <a:t>), Distance(</a:t>
            </a:r>
            <a:r>
              <a:rPr lang="en-US" altLang="zh-CN" dirty="0" err="1"/>
              <a:t>b,d</a:t>
            </a:r>
            <a:r>
              <a:rPr lang="en-US" altLang="zh-CN" dirty="0"/>
              <a:t>)) = min(7.8, 8.6)=7.8</a:t>
            </a:r>
          </a:p>
          <a:p>
            <a:pPr lvl="1"/>
            <a:r>
              <a:rPr lang="en-US" altLang="zh-CN" dirty="0"/>
              <a:t>Distance((</a:t>
            </a:r>
            <a:r>
              <a:rPr lang="en-US" altLang="zh-CN" dirty="0" err="1"/>
              <a:t>a,b</a:t>
            </a:r>
            <a:r>
              <a:rPr lang="en-US" altLang="zh-CN" dirty="0"/>
              <a:t>), e) = min(Distance(</a:t>
            </a:r>
            <a:r>
              <a:rPr lang="en-US" altLang="zh-CN" dirty="0" err="1"/>
              <a:t>a,e</a:t>
            </a:r>
            <a:r>
              <a:rPr lang="en-US" altLang="zh-CN" dirty="0"/>
              <a:t>), Distance(</a:t>
            </a:r>
            <a:r>
              <a:rPr lang="en-US" altLang="zh-CN" dirty="0" err="1"/>
              <a:t>b,e</a:t>
            </a:r>
            <a:r>
              <a:rPr lang="en-US" altLang="zh-CN" dirty="0"/>
              <a:t>)) = min(7.3, 7.2)=7.2</a:t>
            </a:r>
          </a:p>
          <a:p>
            <a:pPr lvl="1"/>
            <a:endParaRPr lang="en-US" altLang="zh-CN" dirty="0"/>
          </a:p>
          <a:p>
            <a:pPr lvl="1"/>
            <a:endParaRPr lang="en-US" altLang="zh-CN" dirty="0"/>
          </a:p>
          <a:p>
            <a:pPr lvl="1"/>
            <a:endParaRPr lang="zh-CN" altLang="en-US" dirty="0"/>
          </a:p>
        </p:txBody>
      </p:sp>
      <p:graphicFrame>
        <p:nvGraphicFramePr>
          <p:cNvPr id="4" name="表格 3"/>
          <p:cNvGraphicFramePr>
            <a:graphicFrameLocks noGrp="1"/>
          </p:cNvGraphicFramePr>
          <p:nvPr>
            <p:extLst/>
          </p:nvPr>
        </p:nvGraphicFramePr>
        <p:xfrm>
          <a:off x="6852192" y="1887582"/>
          <a:ext cx="4493140" cy="2296560"/>
        </p:xfrm>
        <a:graphic>
          <a:graphicData uri="http://schemas.openxmlformats.org/drawingml/2006/table">
            <a:tbl>
              <a:tblPr firstRow="1" bandRow="1">
                <a:tableStyleId>{93296810-A885-4BE3-A3E7-6D5BEEA58F35}</a:tableStyleId>
              </a:tblPr>
              <a:tblGrid>
                <a:gridCol w="898628">
                  <a:extLst>
                    <a:ext uri="{9D8B030D-6E8A-4147-A177-3AD203B41FA5}">
                      <a16:colId xmlns:a16="http://schemas.microsoft.com/office/drawing/2014/main" val="20000"/>
                    </a:ext>
                  </a:extLst>
                </a:gridCol>
                <a:gridCol w="898628">
                  <a:extLst>
                    <a:ext uri="{9D8B030D-6E8A-4147-A177-3AD203B41FA5}">
                      <a16:colId xmlns:a16="http://schemas.microsoft.com/office/drawing/2014/main" val="20001"/>
                    </a:ext>
                  </a:extLst>
                </a:gridCol>
                <a:gridCol w="898628">
                  <a:extLst>
                    <a:ext uri="{9D8B030D-6E8A-4147-A177-3AD203B41FA5}">
                      <a16:colId xmlns:a16="http://schemas.microsoft.com/office/drawing/2014/main" val="20002"/>
                    </a:ext>
                  </a:extLst>
                </a:gridCol>
                <a:gridCol w="898628">
                  <a:extLst>
                    <a:ext uri="{9D8B030D-6E8A-4147-A177-3AD203B41FA5}">
                      <a16:colId xmlns:a16="http://schemas.microsoft.com/office/drawing/2014/main" val="20003"/>
                    </a:ext>
                  </a:extLst>
                </a:gridCol>
                <a:gridCol w="898628">
                  <a:extLst>
                    <a:ext uri="{9D8B030D-6E8A-4147-A177-3AD203B41FA5}">
                      <a16:colId xmlns:a16="http://schemas.microsoft.com/office/drawing/2014/main" val="20004"/>
                    </a:ext>
                  </a:extLst>
                </a:gridCol>
              </a:tblGrid>
              <a:tr h="459312">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459312">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459312">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459312">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459312">
                <a:tc>
                  <a:txBody>
                    <a:bodyPr/>
                    <a:lstStyle/>
                    <a:p>
                      <a:r>
                        <a:rPr lang="en-US" altLang="zh-CN" dirty="0"/>
                        <a:t>e</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a:t>
            </a:r>
            <a:r>
              <a:rPr lang="en-US" altLang="zh-CN" dirty="0" smtClean="0">
                <a:ea typeface="SimSun" panose="02010600030101010101" pitchFamily="2" charset="-122"/>
              </a:rPr>
              <a:t>Example</a:t>
            </a:r>
            <a:endParaRPr lang="zh-CN"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960" t="25947" r="26632" b="61645"/>
          <a:stretch/>
        </p:blipFill>
        <p:spPr bwMode="auto">
          <a:xfrm>
            <a:off x="313442" y="1776547"/>
            <a:ext cx="6015512" cy="25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8" name="椭圆 7"/>
          <p:cNvSpPr/>
          <p:nvPr/>
        </p:nvSpPr>
        <p:spPr>
          <a:xfrm>
            <a:off x="9548949" y="3755571"/>
            <a:ext cx="620486" cy="29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上箭头 5"/>
          <p:cNvSpPr/>
          <p:nvPr/>
        </p:nvSpPr>
        <p:spPr>
          <a:xfrm rot="2367206">
            <a:off x="7514634" y="4262351"/>
            <a:ext cx="437154" cy="53266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35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nvPr>
        </p:nvGraphicFramePr>
        <p:xfrm>
          <a:off x="6852192" y="1887582"/>
          <a:ext cx="3604140" cy="1846220"/>
        </p:xfrm>
        <a:graphic>
          <a:graphicData uri="http://schemas.openxmlformats.org/drawingml/2006/table">
            <a:tbl>
              <a:tblPr firstRow="1" bandRow="1">
                <a:tableStyleId>{93296810-A885-4BE3-A3E7-6D5BEEA58F35}</a:tableStyleId>
              </a:tblPr>
              <a:tblGrid>
                <a:gridCol w="720828">
                  <a:extLst>
                    <a:ext uri="{9D8B030D-6E8A-4147-A177-3AD203B41FA5}">
                      <a16:colId xmlns:a16="http://schemas.microsoft.com/office/drawing/2014/main" val="20000"/>
                    </a:ext>
                  </a:extLst>
                </a:gridCol>
                <a:gridCol w="720828">
                  <a:extLst>
                    <a:ext uri="{9D8B030D-6E8A-4147-A177-3AD203B41FA5}">
                      <a16:colId xmlns:a16="http://schemas.microsoft.com/office/drawing/2014/main" val="20001"/>
                    </a:ext>
                  </a:extLst>
                </a:gridCol>
                <a:gridCol w="720828">
                  <a:extLst>
                    <a:ext uri="{9D8B030D-6E8A-4147-A177-3AD203B41FA5}">
                      <a16:colId xmlns:a16="http://schemas.microsoft.com/office/drawing/2014/main" val="20002"/>
                    </a:ext>
                  </a:extLst>
                </a:gridCol>
                <a:gridCol w="720828">
                  <a:extLst>
                    <a:ext uri="{9D8B030D-6E8A-4147-A177-3AD203B41FA5}">
                      <a16:colId xmlns:a16="http://schemas.microsoft.com/office/drawing/2014/main" val="20003"/>
                    </a:ext>
                  </a:extLst>
                </a:gridCol>
                <a:gridCol w="720828">
                  <a:extLst>
                    <a:ext uri="{9D8B030D-6E8A-4147-A177-3AD203B41FA5}">
                      <a16:colId xmlns:a16="http://schemas.microsoft.com/office/drawing/2014/main" val="20004"/>
                    </a:ext>
                  </a:extLst>
                </a:gridCol>
              </a:tblGrid>
              <a:tr h="369244">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69244">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69244">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69244">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369244">
                <a:tc>
                  <a:txBody>
                    <a:bodyPr/>
                    <a:lstStyle/>
                    <a:p>
                      <a:r>
                        <a:rPr lang="en-US" altLang="zh-CN" dirty="0"/>
                        <a:t>e</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graphicFrame>
        <p:nvGraphicFramePr>
          <p:cNvPr id="10" name="表格 9"/>
          <p:cNvGraphicFramePr>
            <a:graphicFrameLocks noGrp="1"/>
          </p:cNvGraphicFramePr>
          <p:nvPr>
            <p:extLst/>
          </p:nvPr>
        </p:nvGraphicFramePr>
        <p:xfrm>
          <a:off x="6852192" y="1887582"/>
          <a:ext cx="3570275" cy="1846220"/>
        </p:xfrm>
        <a:graphic>
          <a:graphicData uri="http://schemas.openxmlformats.org/drawingml/2006/table">
            <a:tbl>
              <a:tblPr firstRow="1" bandRow="1">
                <a:tableStyleId>{93296810-A885-4BE3-A3E7-6D5BEEA58F35}</a:tableStyleId>
              </a:tblPr>
              <a:tblGrid>
                <a:gridCol w="714055">
                  <a:extLst>
                    <a:ext uri="{9D8B030D-6E8A-4147-A177-3AD203B41FA5}">
                      <a16:colId xmlns:a16="http://schemas.microsoft.com/office/drawing/2014/main" val="20000"/>
                    </a:ext>
                  </a:extLst>
                </a:gridCol>
                <a:gridCol w="714055">
                  <a:extLst>
                    <a:ext uri="{9D8B030D-6E8A-4147-A177-3AD203B41FA5}">
                      <a16:colId xmlns:a16="http://schemas.microsoft.com/office/drawing/2014/main" val="20001"/>
                    </a:ext>
                  </a:extLst>
                </a:gridCol>
                <a:gridCol w="714055">
                  <a:extLst>
                    <a:ext uri="{9D8B030D-6E8A-4147-A177-3AD203B41FA5}">
                      <a16:colId xmlns:a16="http://schemas.microsoft.com/office/drawing/2014/main" val="20002"/>
                    </a:ext>
                  </a:extLst>
                </a:gridCol>
                <a:gridCol w="714055">
                  <a:extLst>
                    <a:ext uri="{9D8B030D-6E8A-4147-A177-3AD203B41FA5}">
                      <a16:colId xmlns:a16="http://schemas.microsoft.com/office/drawing/2014/main" val="20003"/>
                    </a:ext>
                  </a:extLst>
                </a:gridCol>
                <a:gridCol w="714055">
                  <a:extLst>
                    <a:ext uri="{9D8B030D-6E8A-4147-A177-3AD203B41FA5}">
                      <a16:colId xmlns:a16="http://schemas.microsoft.com/office/drawing/2014/main" val="20004"/>
                    </a:ext>
                  </a:extLst>
                </a:gridCol>
              </a:tblGrid>
              <a:tr h="369244">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69244">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69244">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69244">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369244">
                <a:tc>
                  <a:txBody>
                    <a:bodyPr/>
                    <a:lstStyle/>
                    <a:p>
                      <a:r>
                        <a:rPr lang="en-US" altLang="zh-CN" dirty="0"/>
                        <a:t>e</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Update distance</a:t>
            </a:r>
          </a:p>
          <a:p>
            <a:pPr lvl="1"/>
            <a:r>
              <a:rPr lang="en-US" altLang="zh-CN" dirty="0"/>
              <a:t>Distance((</a:t>
            </a:r>
            <a:r>
              <a:rPr lang="en-US" altLang="zh-CN" dirty="0" err="1"/>
              <a:t>d,e</a:t>
            </a:r>
            <a:r>
              <a:rPr lang="en-US" altLang="zh-CN" dirty="0"/>
              <a:t>), (</a:t>
            </a:r>
            <a:r>
              <a:rPr lang="en-US" altLang="zh-CN" dirty="0" err="1"/>
              <a:t>a,b</a:t>
            </a:r>
            <a:r>
              <a:rPr lang="en-US" altLang="zh-CN" dirty="0"/>
              <a:t>)) = min(Distance(d,(</a:t>
            </a:r>
            <a:r>
              <a:rPr lang="en-US" altLang="zh-CN" dirty="0" err="1"/>
              <a:t>a,b</a:t>
            </a:r>
            <a:r>
              <a:rPr lang="en-US" altLang="zh-CN" dirty="0"/>
              <a:t>)), Distance(e,(</a:t>
            </a:r>
            <a:r>
              <a:rPr lang="en-US" altLang="zh-CN" dirty="0" err="1"/>
              <a:t>a,b</a:t>
            </a:r>
            <a:r>
              <a:rPr lang="en-US" altLang="zh-CN" dirty="0"/>
              <a:t>)) = 7.2</a:t>
            </a:r>
          </a:p>
          <a:p>
            <a:pPr lvl="1"/>
            <a:r>
              <a:rPr lang="en-US" altLang="zh-CN" dirty="0"/>
              <a:t>Distance((</a:t>
            </a:r>
            <a:r>
              <a:rPr lang="en-US" altLang="zh-CN" dirty="0" err="1"/>
              <a:t>d,e</a:t>
            </a:r>
            <a:r>
              <a:rPr lang="en-US" altLang="zh-CN" dirty="0"/>
              <a:t>), c) = min(Distance(</a:t>
            </a:r>
            <a:r>
              <a:rPr lang="en-US" altLang="zh-CN" dirty="0" err="1"/>
              <a:t>d,c</a:t>
            </a:r>
            <a:r>
              <a:rPr lang="en-US" altLang="zh-CN" dirty="0"/>
              <a:t>), Distance(</a:t>
            </a:r>
            <a:r>
              <a:rPr lang="en-US" altLang="zh-CN" dirty="0" err="1"/>
              <a:t>e,c</a:t>
            </a:r>
            <a:r>
              <a:rPr lang="en-US" altLang="zh-CN" dirty="0"/>
              <a:t>)) = 6.1</a:t>
            </a:r>
          </a:p>
          <a:p>
            <a:pPr lvl="1"/>
            <a:endParaRPr lang="zh-CN" altLang="en-US" dirty="0"/>
          </a:p>
        </p:txBody>
      </p:sp>
      <p:graphicFrame>
        <p:nvGraphicFramePr>
          <p:cNvPr id="4" name="表格 3"/>
          <p:cNvGraphicFramePr>
            <a:graphicFrameLocks noGrp="1"/>
          </p:cNvGraphicFramePr>
          <p:nvPr>
            <p:extLst/>
          </p:nvPr>
        </p:nvGraphicFramePr>
        <p:xfrm>
          <a:off x="6852192" y="1887580"/>
          <a:ext cx="3553340" cy="1888552"/>
        </p:xfrm>
        <a:graphic>
          <a:graphicData uri="http://schemas.openxmlformats.org/drawingml/2006/table">
            <a:tbl>
              <a:tblPr firstRow="1" bandRow="1">
                <a:tableStyleId>{93296810-A885-4BE3-A3E7-6D5BEEA58F35}</a:tableStyleId>
              </a:tblPr>
              <a:tblGrid>
                <a:gridCol w="888335">
                  <a:extLst>
                    <a:ext uri="{9D8B030D-6E8A-4147-A177-3AD203B41FA5}">
                      <a16:colId xmlns:a16="http://schemas.microsoft.com/office/drawing/2014/main" val="20000"/>
                    </a:ext>
                  </a:extLst>
                </a:gridCol>
                <a:gridCol w="888335">
                  <a:extLst>
                    <a:ext uri="{9D8B030D-6E8A-4147-A177-3AD203B41FA5}">
                      <a16:colId xmlns:a16="http://schemas.microsoft.com/office/drawing/2014/main" val="20001"/>
                    </a:ext>
                  </a:extLst>
                </a:gridCol>
                <a:gridCol w="888335">
                  <a:extLst>
                    <a:ext uri="{9D8B030D-6E8A-4147-A177-3AD203B41FA5}">
                      <a16:colId xmlns:a16="http://schemas.microsoft.com/office/drawing/2014/main" val="20002"/>
                    </a:ext>
                  </a:extLst>
                </a:gridCol>
                <a:gridCol w="888335">
                  <a:extLst>
                    <a:ext uri="{9D8B030D-6E8A-4147-A177-3AD203B41FA5}">
                      <a16:colId xmlns:a16="http://schemas.microsoft.com/office/drawing/2014/main" val="20003"/>
                    </a:ext>
                  </a:extLst>
                </a:gridCol>
              </a:tblGrid>
              <a:tr h="472138">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err="1"/>
                        <a:t>d,e</a:t>
                      </a:r>
                      <a:endParaRPr lang="zh-CN" altLang="en-US" dirty="0"/>
                    </a:p>
                  </a:txBody>
                  <a:tcPr/>
                </a:tc>
                <a:extLst>
                  <a:ext uri="{0D108BD9-81ED-4DB2-BD59-A6C34878D82A}">
                    <a16:rowId xmlns:a16="http://schemas.microsoft.com/office/drawing/2014/main" val="10000"/>
                  </a:ext>
                </a:extLst>
              </a:tr>
              <a:tr h="472138">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472138">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472138">
                <a:tc>
                  <a:txBody>
                    <a:bodyPr/>
                    <a:lstStyle/>
                    <a:p>
                      <a:r>
                        <a:rPr lang="en-US" altLang="zh-CN" dirty="0" err="1"/>
                        <a:t>d,e</a:t>
                      </a:r>
                      <a:endParaRPr lang="zh-CN" altLang="en-US" dirty="0"/>
                    </a:p>
                  </a:txBody>
                  <a:tcPr/>
                </a:tc>
                <a:tc>
                  <a:txBody>
                    <a:bodyPr/>
                    <a:lstStyle/>
                    <a:p>
                      <a:r>
                        <a:rPr lang="en-US" altLang="zh-CN" dirty="0"/>
                        <a:t>7.2</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3"/>
                  </a:ext>
                </a:extLst>
              </a:tr>
            </a:tbl>
          </a:graphicData>
        </a:graphic>
      </p:graphicFrame>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a:t>
            </a:r>
            <a:r>
              <a:rPr lang="en-US" altLang="zh-CN" dirty="0" smtClean="0">
                <a:ea typeface="SimSun" panose="02010600030101010101" pitchFamily="2" charset="-122"/>
              </a:rPr>
              <a:t>Example</a:t>
            </a:r>
            <a:endParaRPr lang="zh-CN"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868" t="38480" r="26724" b="49112"/>
          <a:stretch/>
        </p:blipFill>
        <p:spPr bwMode="auto">
          <a:xfrm>
            <a:off x="313442" y="1776547"/>
            <a:ext cx="6015512" cy="25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8" name="椭圆 7"/>
          <p:cNvSpPr/>
          <p:nvPr/>
        </p:nvSpPr>
        <p:spPr>
          <a:xfrm>
            <a:off x="7642981" y="2892273"/>
            <a:ext cx="696685" cy="35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上箭头 10"/>
          <p:cNvSpPr/>
          <p:nvPr/>
        </p:nvSpPr>
        <p:spPr>
          <a:xfrm rot="2367206">
            <a:off x="7624700" y="4096662"/>
            <a:ext cx="437154" cy="53266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681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extLst/>
          </p:nvPr>
        </p:nvGraphicFramePr>
        <p:xfrm>
          <a:off x="6852192" y="1887580"/>
          <a:ext cx="2664340" cy="1463040"/>
        </p:xfrm>
        <a:graphic>
          <a:graphicData uri="http://schemas.openxmlformats.org/drawingml/2006/table">
            <a:tbl>
              <a:tblPr firstRow="1" bandRow="1">
                <a:tableStyleId>{93296810-A885-4BE3-A3E7-6D5BEEA58F35}</a:tableStyleId>
              </a:tblPr>
              <a:tblGrid>
                <a:gridCol w="666085">
                  <a:extLst>
                    <a:ext uri="{9D8B030D-6E8A-4147-A177-3AD203B41FA5}">
                      <a16:colId xmlns:a16="http://schemas.microsoft.com/office/drawing/2014/main" val="20000"/>
                    </a:ext>
                  </a:extLst>
                </a:gridCol>
                <a:gridCol w="666085">
                  <a:extLst>
                    <a:ext uri="{9D8B030D-6E8A-4147-A177-3AD203B41FA5}">
                      <a16:colId xmlns:a16="http://schemas.microsoft.com/office/drawing/2014/main" val="20001"/>
                    </a:ext>
                  </a:extLst>
                </a:gridCol>
                <a:gridCol w="666085">
                  <a:extLst>
                    <a:ext uri="{9D8B030D-6E8A-4147-A177-3AD203B41FA5}">
                      <a16:colId xmlns:a16="http://schemas.microsoft.com/office/drawing/2014/main" val="20002"/>
                    </a:ext>
                  </a:extLst>
                </a:gridCol>
                <a:gridCol w="666085">
                  <a:extLst>
                    <a:ext uri="{9D8B030D-6E8A-4147-A177-3AD203B41FA5}">
                      <a16:colId xmlns:a16="http://schemas.microsoft.com/office/drawing/2014/main" val="20003"/>
                    </a:ext>
                  </a:extLst>
                </a:gridCol>
              </a:tblGrid>
              <a:tr h="357838">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err="1"/>
                        <a:t>d,e</a:t>
                      </a:r>
                      <a:endParaRPr lang="zh-CN" altLang="en-US" dirty="0"/>
                    </a:p>
                  </a:txBody>
                  <a:tcPr/>
                </a:tc>
                <a:extLst>
                  <a:ext uri="{0D108BD9-81ED-4DB2-BD59-A6C34878D82A}">
                    <a16:rowId xmlns:a16="http://schemas.microsoft.com/office/drawing/2014/main" val="10000"/>
                  </a:ext>
                </a:extLst>
              </a:tr>
              <a:tr h="357838">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57838">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2"/>
                  </a:ext>
                </a:extLst>
              </a:tr>
              <a:tr h="357838">
                <a:tc>
                  <a:txBody>
                    <a:bodyPr/>
                    <a:lstStyle/>
                    <a:p>
                      <a:r>
                        <a:rPr lang="en-US" altLang="zh-CN" dirty="0" err="1"/>
                        <a:t>d,e</a:t>
                      </a:r>
                      <a:endParaRPr lang="zh-CN" altLang="en-US" dirty="0"/>
                    </a:p>
                  </a:txBody>
                  <a:tcPr/>
                </a:tc>
                <a:tc>
                  <a:txBody>
                    <a:bodyPr/>
                    <a:lstStyle/>
                    <a:p>
                      <a:r>
                        <a:rPr lang="en-US" altLang="zh-CN" dirty="0"/>
                        <a:t>7.2</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3"/>
                  </a:ext>
                </a:extLst>
              </a:tr>
            </a:tbl>
          </a:graphicData>
        </a:graphic>
      </p:graphicFrame>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Update distance</a:t>
            </a:r>
          </a:p>
          <a:p>
            <a:pPr lvl="1"/>
            <a:r>
              <a:rPr lang="en-US" altLang="zh-CN" dirty="0"/>
              <a:t>Distance((</a:t>
            </a:r>
            <a:r>
              <a:rPr lang="en-US" altLang="zh-CN" dirty="0" err="1"/>
              <a:t>d,e</a:t>
            </a:r>
            <a:r>
              <a:rPr lang="en-US" altLang="zh-CN" dirty="0"/>
              <a:t>), (c,(</a:t>
            </a:r>
            <a:r>
              <a:rPr lang="en-US" altLang="zh-CN" dirty="0" err="1"/>
              <a:t>a,b</a:t>
            </a:r>
            <a:r>
              <a:rPr lang="en-US" altLang="zh-CN" dirty="0"/>
              <a:t>)))= min(Distance((</a:t>
            </a:r>
            <a:r>
              <a:rPr lang="en-US" altLang="zh-CN" dirty="0" err="1"/>
              <a:t>d,e</a:t>
            </a:r>
            <a:r>
              <a:rPr lang="en-US" altLang="zh-CN" dirty="0"/>
              <a:t>),(</a:t>
            </a:r>
            <a:r>
              <a:rPr lang="en-US" altLang="zh-CN" dirty="0" err="1"/>
              <a:t>a,b</a:t>
            </a:r>
            <a:r>
              <a:rPr lang="en-US" altLang="zh-CN" dirty="0"/>
              <a:t>)), Distance((</a:t>
            </a:r>
            <a:r>
              <a:rPr lang="en-US" altLang="zh-CN" dirty="0" err="1"/>
              <a:t>d,e</a:t>
            </a:r>
            <a:r>
              <a:rPr lang="en-US" altLang="zh-CN" dirty="0"/>
              <a:t>),c) = 6.1</a:t>
            </a:r>
          </a:p>
          <a:p>
            <a:pPr lvl="1"/>
            <a:endParaRPr lang="zh-CN" altLang="en-US" dirty="0"/>
          </a:p>
        </p:txBody>
      </p:sp>
      <p:graphicFrame>
        <p:nvGraphicFramePr>
          <p:cNvPr id="4" name="表格 3"/>
          <p:cNvGraphicFramePr>
            <a:graphicFrameLocks noGrp="1"/>
          </p:cNvGraphicFramePr>
          <p:nvPr>
            <p:extLst/>
          </p:nvPr>
        </p:nvGraphicFramePr>
        <p:xfrm>
          <a:off x="6852194" y="1887582"/>
          <a:ext cx="2698206" cy="1516017"/>
        </p:xfrm>
        <a:graphic>
          <a:graphicData uri="http://schemas.openxmlformats.org/drawingml/2006/table">
            <a:tbl>
              <a:tblPr firstRow="1" bandRow="1">
                <a:tableStyleId>{93296810-A885-4BE3-A3E7-6D5BEEA58F35}</a:tableStyleId>
              </a:tblPr>
              <a:tblGrid>
                <a:gridCol w="899402">
                  <a:extLst>
                    <a:ext uri="{9D8B030D-6E8A-4147-A177-3AD203B41FA5}">
                      <a16:colId xmlns:a16="http://schemas.microsoft.com/office/drawing/2014/main" val="20000"/>
                    </a:ext>
                  </a:extLst>
                </a:gridCol>
                <a:gridCol w="899402">
                  <a:extLst>
                    <a:ext uri="{9D8B030D-6E8A-4147-A177-3AD203B41FA5}">
                      <a16:colId xmlns:a16="http://schemas.microsoft.com/office/drawing/2014/main" val="20001"/>
                    </a:ext>
                  </a:extLst>
                </a:gridCol>
                <a:gridCol w="899402">
                  <a:extLst>
                    <a:ext uri="{9D8B030D-6E8A-4147-A177-3AD203B41FA5}">
                      <a16:colId xmlns:a16="http://schemas.microsoft.com/office/drawing/2014/main" val="20002"/>
                    </a:ext>
                  </a:extLst>
                </a:gridCol>
              </a:tblGrid>
              <a:tr h="505339">
                <a:tc>
                  <a:txBody>
                    <a:bodyPr/>
                    <a:lstStyle/>
                    <a:p>
                      <a:endParaRPr lang="zh-CN" altLang="en-US" dirty="0"/>
                    </a:p>
                  </a:txBody>
                  <a:tcPr/>
                </a:tc>
                <a:tc>
                  <a:txBody>
                    <a:bodyPr/>
                    <a:lstStyle/>
                    <a:p>
                      <a:r>
                        <a:rPr lang="en-US" altLang="zh-CN" dirty="0" err="1"/>
                        <a:t>a,b,c</a:t>
                      </a:r>
                      <a:endParaRPr lang="zh-CN" altLang="en-US" dirty="0"/>
                    </a:p>
                  </a:txBody>
                  <a:tcPr/>
                </a:tc>
                <a:tc>
                  <a:txBody>
                    <a:bodyPr/>
                    <a:lstStyle/>
                    <a:p>
                      <a:r>
                        <a:rPr lang="en-US" altLang="zh-CN" dirty="0" err="1"/>
                        <a:t>d,e</a:t>
                      </a:r>
                      <a:endParaRPr lang="zh-CN" altLang="en-US" dirty="0"/>
                    </a:p>
                  </a:txBody>
                  <a:tcPr/>
                </a:tc>
                <a:extLst>
                  <a:ext uri="{0D108BD9-81ED-4DB2-BD59-A6C34878D82A}">
                    <a16:rowId xmlns:a16="http://schemas.microsoft.com/office/drawing/2014/main" val="10000"/>
                  </a:ext>
                </a:extLst>
              </a:tr>
              <a:tr h="505339">
                <a:tc>
                  <a:txBody>
                    <a:bodyPr/>
                    <a:lstStyle/>
                    <a:p>
                      <a:r>
                        <a:rPr lang="en-US" altLang="zh-CN" dirty="0" err="1"/>
                        <a:t>a,b,c</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505339">
                <a:tc>
                  <a:txBody>
                    <a:bodyPr/>
                    <a:lstStyle/>
                    <a:p>
                      <a:r>
                        <a:rPr lang="en-US" altLang="zh-CN" dirty="0" err="1"/>
                        <a:t>d,e</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bl>
          </a:graphicData>
        </a:graphic>
      </p:graphicFrame>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a:t>
            </a:r>
            <a:r>
              <a:rPr lang="en-US" altLang="zh-CN" dirty="0" smtClean="0">
                <a:ea typeface="SimSun" panose="02010600030101010101" pitchFamily="2" charset="-122"/>
              </a:rPr>
              <a:t>Example</a:t>
            </a:r>
            <a:endParaRPr lang="zh-CN" altLang="en-US" dirty="0"/>
          </a:p>
        </p:txBody>
      </p:sp>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8" name="椭圆 7"/>
          <p:cNvSpPr/>
          <p:nvPr/>
        </p:nvSpPr>
        <p:spPr>
          <a:xfrm>
            <a:off x="7733211" y="2974943"/>
            <a:ext cx="620486" cy="29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896" t="10880" r="26198" b="76695"/>
          <a:stretch/>
        </p:blipFill>
        <p:spPr bwMode="auto">
          <a:xfrm>
            <a:off x="420865" y="1727925"/>
            <a:ext cx="5941715" cy="251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上箭头 9"/>
          <p:cNvSpPr/>
          <p:nvPr/>
        </p:nvSpPr>
        <p:spPr>
          <a:xfrm rot="2367206">
            <a:off x="7639142" y="3915220"/>
            <a:ext cx="437154" cy="53266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558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a:t>
            </a:r>
            <a:r>
              <a:rPr lang="en-US" altLang="zh-CN" dirty="0" smtClean="0">
                <a:ea typeface="SimSun" panose="02010600030101010101" pitchFamily="2" charset="-122"/>
              </a:rPr>
              <a:t>Example</a:t>
            </a:r>
            <a:endParaRPr lang="zh-CN" altLang="en-US" dirty="0"/>
          </a:p>
        </p:txBody>
      </p:sp>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p:txBody>
      </p:sp>
      <p:graphicFrame>
        <p:nvGraphicFramePr>
          <p:cNvPr id="4" name="表格 3"/>
          <p:cNvGraphicFramePr>
            <a:graphicFrameLocks noGrp="1"/>
          </p:cNvGraphicFramePr>
          <p:nvPr>
            <p:extLst/>
          </p:nvPr>
        </p:nvGraphicFramePr>
        <p:xfrm>
          <a:off x="6852192" y="1887582"/>
          <a:ext cx="2408406" cy="741680"/>
        </p:xfrm>
        <a:graphic>
          <a:graphicData uri="http://schemas.openxmlformats.org/drawingml/2006/table">
            <a:tbl>
              <a:tblPr firstRow="1" bandRow="1">
                <a:tableStyleId>{93296810-A885-4BE3-A3E7-6D5BEEA58F35}</a:tableStyleId>
              </a:tblPr>
              <a:tblGrid>
                <a:gridCol w="1204203">
                  <a:extLst>
                    <a:ext uri="{9D8B030D-6E8A-4147-A177-3AD203B41FA5}">
                      <a16:colId xmlns:a16="http://schemas.microsoft.com/office/drawing/2014/main" val="20000"/>
                    </a:ext>
                  </a:extLst>
                </a:gridCol>
                <a:gridCol w="1204203">
                  <a:extLst>
                    <a:ext uri="{9D8B030D-6E8A-4147-A177-3AD203B41FA5}">
                      <a16:colId xmlns:a16="http://schemas.microsoft.com/office/drawing/2014/main" val="20001"/>
                    </a:ext>
                  </a:extLst>
                </a:gridCol>
              </a:tblGrid>
              <a:tr h="370840">
                <a:tc>
                  <a:txBody>
                    <a:bodyPr/>
                    <a:lstStyle/>
                    <a:p>
                      <a:endParaRPr lang="zh-CN" altLang="en-US" dirty="0"/>
                    </a:p>
                  </a:txBody>
                  <a:tcPr/>
                </a:tc>
                <a:tc>
                  <a:txBody>
                    <a:bodyPr/>
                    <a:lstStyle/>
                    <a:p>
                      <a:r>
                        <a:rPr lang="en-US" altLang="zh-CN" dirty="0" err="1"/>
                        <a:t>a,b,c,d,e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err="1"/>
                        <a:t>a,b,c,d,e</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1"/>
                  </a:ext>
                </a:extLst>
              </a:tr>
            </a:tbl>
          </a:graphicData>
        </a:graphic>
      </p:graphicFrame>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731" t="23685" r="26363" b="63890"/>
          <a:stretch/>
        </p:blipFill>
        <p:spPr bwMode="auto">
          <a:xfrm>
            <a:off x="420865" y="1727925"/>
            <a:ext cx="5941715" cy="251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852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6"/>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193" name="Google Shape;193;p46"/>
          <p:cNvSpPr txBox="1"/>
          <p:nvPr/>
        </p:nvSpPr>
        <p:spPr>
          <a:xfrm>
            <a:off x="-133" y="408133"/>
            <a:ext cx="12192000" cy="1000000"/>
          </a:xfrm>
          <a:prstGeom prst="rect">
            <a:avLst/>
          </a:prstGeom>
          <a:noFill/>
          <a:ln>
            <a:noFill/>
          </a:ln>
        </p:spPr>
        <p:txBody>
          <a:bodyPr spcFirstLastPara="1" wrap="square" lIns="121900" tIns="121900" rIns="121900" bIns="121900" anchor="t" anchorCtr="0">
            <a:noAutofit/>
          </a:bodyPr>
          <a:lstStyle/>
          <a:p>
            <a:pPr algn="ctr"/>
            <a:r>
              <a:rPr lang="en" sz="4800" b="1">
                <a:latin typeface="Proxima Nova"/>
                <a:ea typeface="Proxima Nova"/>
                <a:cs typeface="Proxima Nova"/>
                <a:sym typeface="Proxima Nova"/>
              </a:rPr>
              <a:t>Types of Machine Learning</a:t>
            </a:r>
            <a:endParaRPr sz="4800" b="1">
              <a:latin typeface="Proxima Nova"/>
              <a:ea typeface="Proxima Nova"/>
              <a:cs typeface="Proxima Nova"/>
              <a:sym typeface="Proxima Nova"/>
            </a:endParaRPr>
          </a:p>
        </p:txBody>
      </p:sp>
      <p:sp>
        <p:nvSpPr>
          <p:cNvPr id="194" name="Google Shape;194;p46"/>
          <p:cNvSpPr txBox="1"/>
          <p:nvPr/>
        </p:nvSpPr>
        <p:spPr>
          <a:xfrm>
            <a:off x="672867" y="1523100"/>
            <a:ext cx="11008400" cy="3864688"/>
          </a:xfrm>
          <a:prstGeom prst="rect">
            <a:avLst/>
          </a:prstGeom>
          <a:noFill/>
          <a:ln>
            <a:noFill/>
          </a:ln>
        </p:spPr>
        <p:txBody>
          <a:bodyPr spcFirstLastPara="1" wrap="square" lIns="121900" tIns="121900" rIns="121900" bIns="121900" anchor="t" anchorCtr="0">
            <a:noAutofit/>
          </a:bodyPr>
          <a:lstStyle/>
          <a:p>
            <a:pPr algn="ctr"/>
            <a:endParaRPr lang="en-US" sz="2400" dirty="0">
              <a:latin typeface="Proxima Nova"/>
              <a:ea typeface="Proxima Nova"/>
              <a:cs typeface="Proxima Nova"/>
              <a:sym typeface="Proxima Nova"/>
            </a:endParaRPr>
          </a:p>
          <a:p>
            <a:pPr algn="ctr"/>
            <a:r>
              <a:rPr lang="en-US" sz="2400" b="1" dirty="0">
                <a:latin typeface="Proxima Nova"/>
                <a:ea typeface="Proxima Nova"/>
                <a:cs typeface="Proxima Nova"/>
                <a:sym typeface="Proxima Nova"/>
              </a:rPr>
              <a:t>Activity </a:t>
            </a:r>
            <a:r>
              <a:rPr lang="en-US" sz="2400" b="1" dirty="0" smtClean="0">
                <a:latin typeface="Proxima Nova"/>
                <a:ea typeface="Proxima Nova"/>
                <a:cs typeface="Proxima Nova"/>
                <a:sym typeface="Proxima Nova"/>
              </a:rPr>
              <a:t>1:</a:t>
            </a:r>
            <a:endParaRPr lang="en-US" sz="2400" b="1" dirty="0">
              <a:latin typeface="Proxima Nova"/>
              <a:ea typeface="Proxima Nova"/>
              <a:cs typeface="Proxima Nova"/>
              <a:sym typeface="Proxima Nova"/>
            </a:endParaRPr>
          </a:p>
          <a:p>
            <a:pPr algn="ctr"/>
            <a:r>
              <a:rPr lang="en-US" sz="2400" b="1" dirty="0">
                <a:latin typeface="Proxima Nova"/>
                <a:ea typeface="Proxima Nova"/>
                <a:cs typeface="Proxima Nova"/>
                <a:sym typeface="Proxima Nova"/>
              </a:rPr>
              <a:t>Read the following 4 paragraphs, and group similar paragraphs together</a:t>
            </a:r>
          </a:p>
          <a:p>
            <a:endParaRPr sz="2400" dirty="0">
              <a:latin typeface="Proxima Nova"/>
              <a:ea typeface="Proxima Nova"/>
              <a:cs typeface="Proxima Nova"/>
              <a:sym typeface="Proxima Nova"/>
            </a:endParaRPr>
          </a:p>
        </p:txBody>
      </p:sp>
    </p:spTree>
    <p:extLst>
      <p:ext uri="{BB962C8B-B14F-4D97-AF65-F5344CB8AC3E}">
        <p14:creationId xmlns:p14="http://schemas.microsoft.com/office/powerpoint/2010/main" val="225269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A</a:t>
            </a:r>
          </a:p>
        </p:txBody>
      </p:sp>
      <p:sp>
        <p:nvSpPr>
          <p:cNvPr id="3" name="Content Placeholder 2"/>
          <p:cNvSpPr>
            <a:spLocks noGrp="1"/>
          </p:cNvSpPr>
          <p:nvPr>
            <p:ph idx="1"/>
          </p:nvPr>
        </p:nvSpPr>
        <p:spPr>
          <a:xfrm>
            <a:off x="339634" y="1863634"/>
            <a:ext cx="10563497" cy="5138057"/>
          </a:xfrm>
        </p:spPr>
        <p:txBody>
          <a:bodyPr>
            <a:normAutofit/>
          </a:bodyPr>
          <a:lstStyle/>
          <a:p>
            <a:r>
              <a:rPr lang="en-US" dirty="0"/>
              <a:t>To many, Messi leading his country of Argentina to a World Cup is like a prerequisite for him to be regarded as the greatest. To some, Messi is called the best club footballer ever but hold the right to reserve the Best Ever talks until he holds that beautiful, shinny golden trophy in his hands.</a:t>
            </a:r>
          </a:p>
        </p:txBody>
      </p:sp>
    </p:spTree>
    <p:extLst>
      <p:ext uri="{BB962C8B-B14F-4D97-AF65-F5344CB8AC3E}">
        <p14:creationId xmlns:p14="http://schemas.microsoft.com/office/powerpoint/2010/main" val="409434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B</a:t>
            </a:r>
          </a:p>
        </p:txBody>
      </p:sp>
      <p:sp>
        <p:nvSpPr>
          <p:cNvPr id="3" name="Content Placeholder 2"/>
          <p:cNvSpPr>
            <a:spLocks noGrp="1"/>
          </p:cNvSpPr>
          <p:nvPr>
            <p:ph idx="1"/>
          </p:nvPr>
        </p:nvSpPr>
        <p:spPr>
          <a:xfrm>
            <a:off x="600891" y="1825625"/>
            <a:ext cx="11460479" cy="4351338"/>
          </a:xfrm>
        </p:spPr>
        <p:txBody>
          <a:bodyPr/>
          <a:lstStyle/>
          <a:p>
            <a:r>
              <a:rPr lang="en-US" dirty="0"/>
              <a:t>Good recipe but needs lime juice (to be authentic) instead of lemon juice and a clove of crushed garlic. Tomato is optional, guacamole keeps better without the tomato. Also chopped jarred jalapeno works if a fresh pepper isn't on hand.</a:t>
            </a:r>
          </a:p>
        </p:txBody>
      </p:sp>
    </p:spTree>
    <p:extLst>
      <p:ext uri="{BB962C8B-B14F-4D97-AF65-F5344CB8AC3E}">
        <p14:creationId xmlns:p14="http://schemas.microsoft.com/office/powerpoint/2010/main" val="3845332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C</a:t>
            </a:r>
          </a:p>
        </p:txBody>
      </p:sp>
      <p:sp>
        <p:nvSpPr>
          <p:cNvPr id="3" name="Content Placeholder 2"/>
          <p:cNvSpPr>
            <a:spLocks noGrp="1"/>
          </p:cNvSpPr>
          <p:nvPr>
            <p:ph idx="1"/>
          </p:nvPr>
        </p:nvSpPr>
        <p:spPr>
          <a:xfrm>
            <a:off x="505097" y="1825625"/>
            <a:ext cx="11225350" cy="4351338"/>
          </a:xfrm>
        </p:spPr>
        <p:txBody>
          <a:bodyPr>
            <a:normAutofit/>
          </a:bodyPr>
          <a:lstStyle/>
          <a:p>
            <a:r>
              <a:rPr lang="en-US" dirty="0"/>
              <a:t>Messi has always had the most intense spotlight shone on him at World Cup finals. He has featured in four World Cups and this will be his fifth (and potentially last), which will see him become the first Argentinian player to do so. Scoring at every World Cup except the 2010, he's scored six goals and provided five assists in 19 appearances, and hopes to add to that record in Qatar.</a:t>
            </a:r>
          </a:p>
          <a:p>
            <a:endParaRPr lang="en-US" dirty="0"/>
          </a:p>
        </p:txBody>
      </p:sp>
    </p:spTree>
    <p:extLst>
      <p:ext uri="{BB962C8B-B14F-4D97-AF65-F5344CB8AC3E}">
        <p14:creationId xmlns:p14="http://schemas.microsoft.com/office/powerpoint/2010/main" val="387033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D</a:t>
            </a:r>
          </a:p>
        </p:txBody>
      </p:sp>
      <p:sp>
        <p:nvSpPr>
          <p:cNvPr id="3" name="Content Placeholder 2"/>
          <p:cNvSpPr>
            <a:spLocks noGrp="1"/>
          </p:cNvSpPr>
          <p:nvPr>
            <p:ph idx="1"/>
          </p:nvPr>
        </p:nvSpPr>
        <p:spPr/>
        <p:txBody>
          <a:bodyPr/>
          <a:lstStyle/>
          <a:p>
            <a:r>
              <a:rPr lang="en-US" dirty="0"/>
              <a:t>We love guacamole and this is a good recipe, but definitely use lime juice and add some garlic. A tip to keep your guacamole from turning brown is to put the avocado pits back into the </a:t>
            </a:r>
            <a:r>
              <a:rPr lang="en-US" dirty="0" err="1"/>
              <a:t>guac</a:t>
            </a:r>
            <a:r>
              <a:rPr lang="en-US" dirty="0"/>
              <a:t> until you are ready to serve.</a:t>
            </a:r>
          </a:p>
        </p:txBody>
      </p:sp>
    </p:spTree>
    <p:extLst>
      <p:ext uri="{BB962C8B-B14F-4D97-AF65-F5344CB8AC3E}">
        <p14:creationId xmlns:p14="http://schemas.microsoft.com/office/powerpoint/2010/main" val="336917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9"/>
          <p:cNvSpPr txBox="1"/>
          <p:nvPr/>
        </p:nvSpPr>
        <p:spPr>
          <a:xfrm>
            <a:off x="0" y="6067"/>
            <a:ext cx="6096000" cy="464000"/>
          </a:xfrm>
          <a:prstGeom prst="rect">
            <a:avLst/>
          </a:prstGeom>
          <a:noFill/>
          <a:ln>
            <a:noFill/>
          </a:ln>
        </p:spPr>
        <p:txBody>
          <a:bodyPr spcFirstLastPara="1" wrap="square" lIns="121900" tIns="121900" rIns="121900" bIns="121900" anchor="t" anchorCtr="0">
            <a:noAutofit/>
          </a:bodyPr>
          <a:lstStyle/>
          <a:p>
            <a:r>
              <a:rPr lang="en" sz="2400">
                <a:solidFill>
                  <a:schemeClr val="lt1"/>
                </a:solidFill>
              </a:rPr>
              <a:t>CSD AI &amp; Machine Learning Lesson 2</a:t>
            </a:r>
            <a:r>
              <a:rPr lang="en" sz="2400">
                <a:solidFill>
                  <a:srgbClr val="FFFFFF"/>
                </a:solidFill>
              </a:rPr>
              <a:t> - Activity</a:t>
            </a:r>
            <a:endParaRPr sz="2400">
              <a:solidFill>
                <a:srgbClr val="FFFFFF"/>
              </a:solidFill>
            </a:endParaRPr>
          </a:p>
        </p:txBody>
      </p:sp>
      <p:sp>
        <p:nvSpPr>
          <p:cNvPr id="217" name="Google Shape;217;p49"/>
          <p:cNvSpPr txBox="1"/>
          <p:nvPr/>
        </p:nvSpPr>
        <p:spPr>
          <a:xfrm>
            <a:off x="257167" y="922333"/>
            <a:ext cx="11758800" cy="5188800"/>
          </a:xfrm>
          <a:prstGeom prst="rect">
            <a:avLst/>
          </a:prstGeom>
          <a:noFill/>
          <a:ln>
            <a:noFill/>
          </a:ln>
        </p:spPr>
        <p:txBody>
          <a:bodyPr spcFirstLastPara="1" wrap="square" lIns="121900" tIns="121900" rIns="121900" bIns="121900" anchor="t" anchorCtr="0">
            <a:noAutofit/>
          </a:bodyPr>
          <a:lstStyle/>
          <a:p>
            <a:pPr algn="ctr"/>
            <a:r>
              <a:rPr lang="en" sz="4800" b="1">
                <a:latin typeface="Proxima Nova"/>
                <a:ea typeface="Proxima Nova"/>
                <a:cs typeface="Proxima Nova"/>
                <a:sym typeface="Proxima Nova"/>
              </a:rPr>
              <a:t>Discuss</a:t>
            </a:r>
            <a:endParaRPr sz="4800">
              <a:latin typeface="Proxima Nova"/>
              <a:ea typeface="Proxima Nova"/>
              <a:cs typeface="Proxima Nova"/>
              <a:sym typeface="Proxima Nova"/>
            </a:endParaRPr>
          </a:p>
          <a:p>
            <a:pPr>
              <a:buClr>
                <a:srgbClr val="000000"/>
              </a:buClr>
              <a:buSzPts val="1100"/>
            </a:pPr>
            <a:endParaRPr sz="3200">
              <a:solidFill>
                <a:srgbClr val="000000"/>
              </a:solidFill>
              <a:latin typeface="Proxima Nova"/>
              <a:ea typeface="Proxima Nova"/>
              <a:cs typeface="Proxima Nova"/>
              <a:sym typeface="Proxima Nova"/>
            </a:endParaRPr>
          </a:p>
          <a:p>
            <a:pPr algn="ctr">
              <a:buClr>
                <a:srgbClr val="000000"/>
              </a:buClr>
              <a:buSzPts val="1100"/>
            </a:pPr>
            <a:endParaRPr sz="3200">
              <a:latin typeface="Proxima Nova"/>
              <a:ea typeface="Proxima Nova"/>
              <a:cs typeface="Proxima Nova"/>
              <a:sym typeface="Proxima Nova"/>
            </a:endParaRPr>
          </a:p>
          <a:p>
            <a:pPr algn="ctr">
              <a:spcBef>
                <a:spcPts val="1067"/>
              </a:spcBef>
              <a:buClr>
                <a:schemeClr val="dk1"/>
              </a:buClr>
              <a:buSzPts val="1100"/>
            </a:pPr>
            <a:r>
              <a:rPr lang="en" sz="3200">
                <a:latin typeface="Proxima Nova"/>
                <a:ea typeface="Proxima Nova"/>
                <a:cs typeface="Proxima Nova"/>
                <a:sym typeface="Proxima Nova"/>
              </a:rPr>
              <a:t>What groupings did you create? Is there a pattern?</a:t>
            </a:r>
            <a:endParaRPr sz="320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967700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A18CAE3898994FAB247E2CCD1B148B" ma:contentTypeVersion="37" ma:contentTypeDescription="Create a new document." ma:contentTypeScope="" ma:versionID="e99c2a54a9e325b96cb9779d66c18f16">
  <xsd:schema xmlns:xsd="http://www.w3.org/2001/XMLSchema" xmlns:xs="http://www.w3.org/2001/XMLSchema" xmlns:p="http://schemas.microsoft.com/office/2006/metadata/properties" xmlns:ns3="7412b504-485f-4eaf-a42a-3d3c57f68c2c" xmlns:ns4="e159a28f-02d5-4282-a89c-cd53759e3099" targetNamespace="http://schemas.microsoft.com/office/2006/metadata/properties" ma:root="true" ma:fieldsID="1c578351a60832ffbe1707ca973fe855" ns3:_="" ns4:_="">
    <xsd:import namespace="7412b504-485f-4eaf-a42a-3d3c57f68c2c"/>
    <xsd:import namespace="e159a28f-02d5-4282-a89c-cd53759e309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3:Teams_Channel_Section_Location" minOccurs="0"/>
                <xsd:element ref="ns3:MediaServiceDateTaken" minOccurs="0"/>
                <xsd:element ref="ns3:MediaLengthInSeconds" minOccurs="0"/>
                <xsd:element ref="ns3:MediaServiceLocatio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12b504-485f-4eaf-a42a-3d3c57f68c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NotebookType" ma:index="19" nillable="true" ma:displayName="Notebook Type" ma:internalName="NotebookType">
      <xsd:simpleType>
        <xsd:restriction base="dms:Text"/>
      </xsd:simpleType>
    </xsd:element>
    <xsd:element name="FolderType" ma:index="20" nillable="true" ma:displayName="Folder Type" ma:internalName="FolderType">
      <xsd:simpleType>
        <xsd:restriction base="dms:Text"/>
      </xsd:simpleType>
    </xsd:element>
    <xsd:element name="CultureName" ma:index="21" nillable="true" ma:displayName="Culture Name" ma:internalName="CultureName">
      <xsd:simpleType>
        <xsd:restriction base="dms:Text"/>
      </xsd:simpleType>
    </xsd:element>
    <xsd:element name="AppVersion" ma:index="22" nillable="true" ma:displayName="App Version" ma:internalName="AppVersion">
      <xsd:simpleType>
        <xsd:restriction base="dms:Text"/>
      </xsd:simpleType>
    </xsd:element>
    <xsd:element name="TeamsChannelId" ma:index="23" nillable="true" ma:displayName="Teams Channel Id" ma:internalName="TeamsChannelId">
      <xsd:simpleType>
        <xsd:restriction base="dms:Text"/>
      </xsd:simpleType>
    </xsd:element>
    <xsd:element name="Owner" ma:index="24"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5" nillable="true" ma:displayName="Math Settings" ma:internalName="Math_Settings">
      <xsd:simpleType>
        <xsd:restriction base="dms:Text"/>
      </xsd:simpleType>
    </xsd:element>
    <xsd:element name="DefaultSectionNames" ma:index="26" nillable="true" ma:displayName="Default Section Names" ma:internalName="DefaultSectionNames">
      <xsd:simpleType>
        <xsd:restriction base="dms:Note">
          <xsd:maxLength value="255"/>
        </xsd:restriction>
      </xsd:simpleType>
    </xsd:element>
    <xsd:element name="Templates" ma:index="27" nillable="true" ma:displayName="Templates" ma:internalName="Templates">
      <xsd:simpleType>
        <xsd:restriction base="dms:Note">
          <xsd:maxLength value="255"/>
        </xsd:restriction>
      </xsd:simpleType>
    </xsd:element>
    <xsd:element name="Teachers" ma:index="28"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9"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0"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1" nillable="true" ma:displayName="Distribution Groups" ma:internalName="Distribution_Groups">
      <xsd:simpleType>
        <xsd:restriction base="dms:Note">
          <xsd:maxLength value="255"/>
        </xsd:restriction>
      </xsd:simpleType>
    </xsd:element>
    <xsd:element name="LMS_Mappings" ma:index="32" nillable="true" ma:displayName="LMS Mappings" ma:internalName="LMS_Mappings">
      <xsd:simpleType>
        <xsd:restriction base="dms:Note">
          <xsd:maxLength value="255"/>
        </xsd:restriction>
      </xsd:simpleType>
    </xsd:element>
    <xsd:element name="Invited_Teachers" ma:index="33" nillable="true" ma:displayName="Invited Teachers" ma:internalName="Invited_Teachers">
      <xsd:simpleType>
        <xsd:restriction base="dms:Note">
          <xsd:maxLength value="255"/>
        </xsd:restriction>
      </xsd:simpleType>
    </xsd:element>
    <xsd:element name="Invited_Students" ma:index="34" nillable="true" ma:displayName="Invited Students" ma:internalName="Invited_Students">
      <xsd:simpleType>
        <xsd:restriction base="dms:Note">
          <xsd:maxLength value="255"/>
        </xsd:restriction>
      </xsd:simpleType>
    </xsd:element>
    <xsd:element name="Self_Registration_Enabled" ma:index="35" nillable="true" ma:displayName="Self Registration Enabled" ma:internalName="Self_Registration_Enabled">
      <xsd:simpleType>
        <xsd:restriction base="dms:Boolean"/>
      </xsd:simpleType>
    </xsd:element>
    <xsd:element name="Has_Teacher_Only_SectionGroup" ma:index="36" nillable="true" ma:displayName="Has Teacher Only SectionGroup" ma:internalName="Has_Teacher_Only_SectionGroup">
      <xsd:simpleType>
        <xsd:restriction base="dms:Boolean"/>
      </xsd:simpleType>
    </xsd:element>
    <xsd:element name="Is_Collaboration_Space_Locked" ma:index="37" nillable="true" ma:displayName="Is Collaboration Space Locked" ma:internalName="Is_Collaboration_Space_Locked">
      <xsd:simpleType>
        <xsd:restriction base="dms:Boolean"/>
      </xsd:simpleType>
    </xsd:element>
    <xsd:element name="IsNotebookLocked" ma:index="38" nillable="true" ma:displayName="Is Notebook Locked" ma:internalName="IsNotebookLocked">
      <xsd:simpleType>
        <xsd:restriction base="dms:Boolean"/>
      </xsd:simpleType>
    </xsd:element>
    <xsd:element name="Teams_Channel_Section_Location" ma:index="39" nillable="true" ma:displayName="Teams Channel Section Location" ma:internalName="Teams_Channel_Section_Location">
      <xsd:simpleType>
        <xsd:restriction base="dms:Text"/>
      </xsd:simpleType>
    </xsd:element>
    <xsd:element name="MediaServiceDateTaken" ma:index="40" nillable="true" ma:displayName="MediaServiceDateTaken" ma:hidden="true" ma:internalName="MediaServiceDateTaken" ma:readOnly="true">
      <xsd:simpleType>
        <xsd:restriction base="dms:Text"/>
      </xsd:simpleType>
    </xsd:element>
    <xsd:element name="MediaLengthInSeconds" ma:index="41" nillable="true" ma:displayName="Length (seconds)" ma:internalName="MediaLengthInSeconds" ma:readOnly="true">
      <xsd:simpleType>
        <xsd:restriction base="dms:Unknown"/>
      </xsd:simpleType>
    </xsd:element>
    <xsd:element name="MediaServiceLocation" ma:index="42" nillable="true" ma:displayName="Location" ma:internalName="MediaServiceLocation" ma:readOnly="true">
      <xsd:simpleType>
        <xsd:restriction base="dms:Text"/>
      </xsd:simpleType>
    </xsd:element>
    <xsd:element name="MediaServiceSearchProperties" ma:index="43" nillable="true" ma:displayName="MediaServiceSearchProperties" ma:hidden="true" ma:internalName="MediaServiceSearchProperties" ma:readOnly="true">
      <xsd:simpleType>
        <xsd:restriction base="dms:Note"/>
      </xsd:simpleType>
    </xsd:element>
    <xsd:element name="_activity" ma:index="4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159a28f-02d5-4282-a89c-cd53759e309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emplates xmlns="7412b504-485f-4eaf-a42a-3d3c57f68c2c" xsi:nil="true"/>
    <Self_Registration_Enabled xmlns="7412b504-485f-4eaf-a42a-3d3c57f68c2c" xsi:nil="true"/>
    <Teachers xmlns="7412b504-485f-4eaf-a42a-3d3c57f68c2c">
      <UserInfo>
        <DisplayName/>
        <AccountId xsi:nil="true"/>
        <AccountType/>
      </UserInfo>
    </Teachers>
    <Students xmlns="7412b504-485f-4eaf-a42a-3d3c57f68c2c">
      <UserInfo>
        <DisplayName/>
        <AccountId xsi:nil="true"/>
        <AccountType/>
      </UserInfo>
    </Students>
    <Student_Groups xmlns="7412b504-485f-4eaf-a42a-3d3c57f68c2c">
      <UserInfo>
        <DisplayName/>
        <AccountId xsi:nil="true"/>
        <AccountType/>
      </UserInfo>
    </Student_Groups>
    <Is_Collaboration_Space_Locked xmlns="7412b504-485f-4eaf-a42a-3d3c57f68c2c" xsi:nil="true"/>
    <Teams_Channel_Section_Location xmlns="7412b504-485f-4eaf-a42a-3d3c57f68c2c" xsi:nil="true"/>
    <Math_Settings xmlns="7412b504-485f-4eaf-a42a-3d3c57f68c2c" xsi:nil="true"/>
    <Has_Teacher_Only_SectionGroup xmlns="7412b504-485f-4eaf-a42a-3d3c57f68c2c" xsi:nil="true"/>
    <LMS_Mappings xmlns="7412b504-485f-4eaf-a42a-3d3c57f68c2c" xsi:nil="true"/>
    <Invited_Teachers xmlns="7412b504-485f-4eaf-a42a-3d3c57f68c2c" xsi:nil="true"/>
    <FolderType xmlns="7412b504-485f-4eaf-a42a-3d3c57f68c2c" xsi:nil="true"/>
    <Owner xmlns="7412b504-485f-4eaf-a42a-3d3c57f68c2c">
      <UserInfo>
        <DisplayName/>
        <AccountId xsi:nil="true"/>
        <AccountType/>
      </UserInfo>
    </Owner>
    <Distribution_Groups xmlns="7412b504-485f-4eaf-a42a-3d3c57f68c2c" xsi:nil="true"/>
    <AppVersion xmlns="7412b504-485f-4eaf-a42a-3d3c57f68c2c" xsi:nil="true"/>
    <TeamsChannelId xmlns="7412b504-485f-4eaf-a42a-3d3c57f68c2c" xsi:nil="true"/>
    <DefaultSectionNames xmlns="7412b504-485f-4eaf-a42a-3d3c57f68c2c" xsi:nil="true"/>
    <NotebookType xmlns="7412b504-485f-4eaf-a42a-3d3c57f68c2c" xsi:nil="true"/>
    <Invited_Students xmlns="7412b504-485f-4eaf-a42a-3d3c57f68c2c" xsi:nil="true"/>
    <IsNotebookLocked xmlns="7412b504-485f-4eaf-a42a-3d3c57f68c2c" xsi:nil="true"/>
    <_activity xmlns="7412b504-485f-4eaf-a42a-3d3c57f68c2c" xsi:nil="true"/>
    <CultureName xmlns="7412b504-485f-4eaf-a42a-3d3c57f68c2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4830F0-71E9-4B68-A7F7-B60F77FCD0E8}">
  <ds:schemaRefs>
    <ds:schemaRef ds:uri="http://schemas.microsoft.com/office/2006/metadata/contentType"/>
    <ds:schemaRef ds:uri="http://schemas.microsoft.com/office/2006/metadata/properties/metaAttributes"/>
    <ds:schemaRef ds:uri="http://www.w3.org/2000/xmlns/"/>
    <ds:schemaRef ds:uri="http://www.w3.org/2001/XMLSchema"/>
    <ds:schemaRef ds:uri="7412b504-485f-4eaf-a42a-3d3c57f68c2c"/>
    <ds:schemaRef ds:uri="e159a28f-02d5-4282-a89c-cd53759e3099"/>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D3D40E-D1A0-4D8A-8537-8B3F3EBB1CC9}">
  <ds:schemaRefs>
    <ds:schemaRef ds:uri="e159a28f-02d5-4282-a89c-cd53759e3099"/>
    <ds:schemaRef ds:uri="http://www.w3.org/XML/1998/namespace"/>
    <ds:schemaRef ds:uri="http://schemas.openxmlformats.org/package/2006/metadata/core-properties"/>
    <ds:schemaRef ds:uri="http://schemas.microsoft.com/office/2006/metadata/properties"/>
    <ds:schemaRef ds:uri="http://purl.org/dc/terms/"/>
    <ds:schemaRef ds:uri="http://schemas.microsoft.com/office/infopath/2007/PartnerControls"/>
    <ds:schemaRef ds:uri="http://schemas.microsoft.com/office/2006/documentManagement/types"/>
    <ds:schemaRef ds:uri="7412b504-485f-4eaf-a42a-3d3c57f68c2c"/>
    <ds:schemaRef ds:uri="http://purl.org/dc/dcmitype/"/>
    <ds:schemaRef ds:uri="http://purl.org/dc/elements/1.1/"/>
  </ds:schemaRefs>
</ds:datastoreItem>
</file>

<file path=customXml/itemProps3.xml><?xml version="1.0" encoding="utf-8"?>
<ds:datastoreItem xmlns:ds="http://schemas.openxmlformats.org/officeDocument/2006/customXml" ds:itemID="{A77F383F-5F8A-4736-AE1A-6FAAA0532B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2908</TotalTime>
  <Words>2183</Words>
  <Application>Microsoft Office PowerPoint</Application>
  <PresentationFormat>Widescreen</PresentationFormat>
  <Paragraphs>504</Paragraphs>
  <Slides>37</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等线</vt:lpstr>
      <vt:lpstr>等线 Light</vt:lpstr>
      <vt:lpstr>Proxima Nova</vt:lpstr>
      <vt:lpstr>SimSun</vt:lpstr>
      <vt:lpstr>Arial</vt:lpstr>
      <vt:lpstr>Calibri</vt:lpstr>
      <vt:lpstr>Calibri Light</vt:lpstr>
      <vt:lpstr>Cambria Math</vt:lpstr>
      <vt:lpstr>Symbol</vt:lpstr>
      <vt:lpstr>Tahoma</vt:lpstr>
      <vt:lpstr>Times New Roman</vt:lpstr>
      <vt:lpstr>Wingdings</vt:lpstr>
      <vt:lpstr>Office Theme</vt:lpstr>
      <vt:lpstr>Machine Learning</vt:lpstr>
      <vt:lpstr>PowerPoint Presentation</vt:lpstr>
      <vt:lpstr>PowerPoint Presentation</vt:lpstr>
      <vt:lpstr>PowerPoint Presentation</vt:lpstr>
      <vt:lpstr>Paragraph A</vt:lpstr>
      <vt:lpstr>Paragraph B</vt:lpstr>
      <vt:lpstr>Paragraph C</vt:lpstr>
      <vt:lpstr>Paragraph 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How to train AI to see and to write</vt:lpstr>
      <vt:lpstr>PowerPoint Presentation</vt:lpstr>
      <vt:lpstr>PowerPoint Presentation</vt:lpstr>
      <vt:lpstr>PowerPoint Presentation</vt:lpstr>
      <vt:lpstr>Generative vs. Discriminative Classifiers</vt:lpstr>
      <vt:lpstr>Relationships Among Different Kinds of Supervisions</vt:lpstr>
      <vt:lpstr>Linear Regression Problem: Example</vt:lpstr>
      <vt:lpstr>Linear Classifier: General Ideas</vt:lpstr>
      <vt:lpstr>Logistic Regression: General Ideas</vt:lpstr>
      <vt:lpstr>Logistic Regression: An Example</vt:lpstr>
      <vt:lpstr>Logistic Regression: Model</vt:lpstr>
      <vt:lpstr>Linear Regression VS. Logistic Regression</vt:lpstr>
      <vt:lpstr>Dendrogram: Shows How Clusters are Merged</vt:lpstr>
      <vt:lpstr>Agglomerative Clustering Algorithm</vt:lpstr>
      <vt:lpstr>Agglomerative Clustering: Example</vt:lpstr>
      <vt:lpstr>Agglomerative Clustering: Example</vt:lpstr>
      <vt:lpstr>Agglomerative Clustering: Example</vt:lpstr>
      <vt:lpstr>Agglomerative Clustering: Example</vt:lpstr>
      <vt:lpstr>Agglomerative Clustering: Example</vt:lpstr>
    </vt:vector>
  </TitlesOfParts>
  <Company>Iowa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Qi Li</dc:creator>
  <cp:lastModifiedBy>Li, Qi [COM S]</cp:lastModifiedBy>
  <cp:revision>19</cp:revision>
  <dcterms:created xsi:type="dcterms:W3CDTF">2023-04-20T17:43:02Z</dcterms:created>
  <dcterms:modified xsi:type="dcterms:W3CDTF">2025-05-12T18:31:52Z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0x010100E6A18CAE3898994FAB247E2CCD1B148B</vt:lpwstr>
  </property>
</Properties>
</file>